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1064" r:id="rId2"/>
    <p:sldId id="1065" r:id="rId3"/>
    <p:sldId id="1072" r:id="rId4"/>
    <p:sldId id="1073" r:id="rId5"/>
    <p:sldId id="1074" r:id="rId6"/>
    <p:sldId id="1075" r:id="rId7"/>
    <p:sldId id="1076" r:id="rId8"/>
    <p:sldId id="1077" r:id="rId9"/>
    <p:sldId id="1078" r:id="rId10"/>
    <p:sldId id="1079" r:id="rId11"/>
    <p:sldId id="1080" r:id="rId12"/>
    <p:sldId id="1081" r:id="rId13"/>
    <p:sldId id="1082" r:id="rId14"/>
    <p:sldId id="1083" r:id="rId15"/>
    <p:sldId id="1084" r:id="rId16"/>
    <p:sldId id="1085" r:id="rId17"/>
    <p:sldId id="1086" r:id="rId18"/>
    <p:sldId id="1087" r:id="rId19"/>
    <p:sldId id="1088" r:id="rId20"/>
    <p:sldId id="1089" r:id="rId21"/>
    <p:sldId id="1090" r:id="rId22"/>
    <p:sldId id="1091" r:id="rId23"/>
    <p:sldId id="1092" r:id="rId24"/>
    <p:sldId id="1093" r:id="rId25"/>
    <p:sldId id="1094" r:id="rId26"/>
    <p:sldId id="1095" r:id="rId27"/>
    <p:sldId id="1096" r:id="rId28"/>
    <p:sldId id="1097" r:id="rId29"/>
    <p:sldId id="1098" r:id="rId30"/>
    <p:sldId id="1099" r:id="rId31"/>
    <p:sldId id="1100" r:id="rId32"/>
    <p:sldId id="1101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3300"/>
    <a:srgbClr val="0066FF"/>
    <a:srgbClr val="990000"/>
    <a:srgbClr val="FF0000"/>
    <a:srgbClr val="000000"/>
    <a:srgbClr val="777777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595" autoAdjust="0"/>
  </p:normalViewPr>
  <p:slideViewPr>
    <p:cSldViewPr snapToGrid="0"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33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CB12C681-2623-4BFC-9086-61240DF4176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049588" y="8710613"/>
            <a:ext cx="757237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US" sz="1200" b="0">
                <a:solidFill>
                  <a:schemeClr val="tx1"/>
                </a:solidFill>
              </a:rPr>
              <a:t>Page </a:t>
            </a:r>
            <a:fld id="{772B1F7A-8F37-461D-80C7-DEA6C57320C7}" type="slidenum">
              <a:rPr lang="en-US" sz="1200" b="0">
                <a:solidFill>
                  <a:schemeClr val="tx1"/>
                </a:solidFill>
              </a:rPr>
              <a:pPr algn="ctr" defTabSz="868363">
                <a:lnSpc>
                  <a:spcPct val="90000"/>
                </a:lnSpc>
              </a:pPr>
              <a:t>‹#›</a:t>
            </a:fld>
            <a:endParaRPr lang="en-US" sz="12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A28EAE5E-38E5-48C6-9E24-53A6595560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049588" y="8710613"/>
            <a:ext cx="757237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US" sz="1200" b="0">
                <a:solidFill>
                  <a:schemeClr val="tx1"/>
                </a:solidFill>
              </a:rPr>
              <a:t>Page </a:t>
            </a:r>
            <a:fld id="{06FAE39A-DCC6-401F-894D-7611CBA6F6CB}" type="slidenum">
              <a:rPr lang="en-US" sz="1200" b="0">
                <a:solidFill>
                  <a:schemeClr val="tx1"/>
                </a:solidFill>
              </a:rPr>
              <a:pPr algn="ctr" defTabSz="868363">
                <a:lnSpc>
                  <a:spcPct val="90000"/>
                </a:lnSpc>
              </a:pPr>
              <a:t>‹#›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056" name="Rectangle 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BD560-8E85-48E8-B993-902B10D0841F}" type="slidenum">
              <a:rPr lang="en-US"/>
              <a:pPr/>
              <a:t>1</a:t>
            </a:fld>
            <a:endParaRPr lang="en-US"/>
          </a:p>
        </p:txBody>
      </p:sp>
      <p:sp>
        <p:nvSpPr>
          <p:cNvPr id="15298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52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6493" tIns="43247" rIns="86493" bIns="4324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52865-8849-45E4-BED4-CB480A08629C}" type="slidenum">
              <a:rPr lang="en-US"/>
              <a:pPr/>
              <a:t>10</a:t>
            </a:fld>
            <a:endParaRPr lang="en-US"/>
          </a:p>
        </p:txBody>
      </p:sp>
      <p:sp>
        <p:nvSpPr>
          <p:cNvPr id="18718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7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877A04-0B0E-4BE6-9284-A2766113E3EF}" type="slidenum">
              <a:rPr lang="en-US"/>
              <a:pPr/>
              <a:t>11</a:t>
            </a:fld>
            <a:endParaRPr lang="en-US"/>
          </a:p>
        </p:txBody>
      </p:sp>
      <p:sp>
        <p:nvSpPr>
          <p:cNvPr id="18739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87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5D13BE-26FD-4B21-B7D9-AB47B54CEA75}" type="slidenum">
              <a:rPr lang="en-US"/>
              <a:pPr/>
              <a:t>12</a:t>
            </a:fld>
            <a:endParaRPr lang="en-US"/>
          </a:p>
        </p:txBody>
      </p:sp>
      <p:sp>
        <p:nvSpPr>
          <p:cNvPr id="18759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87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2BD7F0-98C2-4F96-A936-65B6B70007D2}" type="slidenum">
              <a:rPr lang="en-US"/>
              <a:pPr/>
              <a:t>13</a:t>
            </a:fld>
            <a:endParaRPr lang="en-US"/>
          </a:p>
        </p:txBody>
      </p:sp>
      <p:sp>
        <p:nvSpPr>
          <p:cNvPr id="18780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87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DCBF04-26B1-41D5-A57B-E72C0B8A7151}" type="slidenum">
              <a:rPr lang="en-US"/>
              <a:pPr/>
              <a:t>14</a:t>
            </a:fld>
            <a:endParaRPr lang="en-US"/>
          </a:p>
        </p:txBody>
      </p:sp>
      <p:sp>
        <p:nvSpPr>
          <p:cNvPr id="18800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88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E9EFB9-DA7C-4B14-8281-BDFB1F94EE9E}" type="slidenum">
              <a:rPr lang="en-US"/>
              <a:pPr/>
              <a:t>15</a:t>
            </a:fld>
            <a:endParaRPr lang="en-US"/>
          </a:p>
        </p:txBody>
      </p:sp>
      <p:sp>
        <p:nvSpPr>
          <p:cNvPr id="18821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8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45A87-8F65-4277-8584-F5F63F5F23FA}" type="slidenum">
              <a:rPr lang="en-US"/>
              <a:pPr/>
              <a:t>16</a:t>
            </a:fld>
            <a:endParaRPr lang="en-US"/>
          </a:p>
        </p:txBody>
      </p:sp>
      <p:sp>
        <p:nvSpPr>
          <p:cNvPr id="18841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8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847AA9-8BC9-4826-AED3-E130F1A03279}" type="slidenum">
              <a:rPr lang="en-US"/>
              <a:pPr/>
              <a:t>17</a:t>
            </a:fld>
            <a:endParaRPr lang="en-US"/>
          </a:p>
        </p:txBody>
      </p:sp>
      <p:sp>
        <p:nvSpPr>
          <p:cNvPr id="18862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88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6493" tIns="43247" rIns="86493" bIns="4324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893D8A-F9A2-41D3-BD79-3CD775A34983}" type="slidenum">
              <a:rPr lang="en-US"/>
              <a:pPr/>
              <a:t>18</a:t>
            </a:fld>
            <a:endParaRPr lang="en-US"/>
          </a:p>
        </p:txBody>
      </p:sp>
      <p:sp>
        <p:nvSpPr>
          <p:cNvPr id="18882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88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6493" tIns="43247" rIns="86493" bIns="4324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FC131B-2480-4496-BD98-8858E7066CF4}" type="slidenum">
              <a:rPr lang="en-US"/>
              <a:pPr/>
              <a:t>19</a:t>
            </a:fld>
            <a:endParaRPr lang="en-US"/>
          </a:p>
        </p:txBody>
      </p:sp>
      <p:sp>
        <p:nvSpPr>
          <p:cNvPr id="18903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89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C8C8E2-A81C-47BE-B0D5-606021C1A9AA}" type="slidenum">
              <a:rPr lang="en-US"/>
              <a:pPr/>
              <a:t>2</a:t>
            </a:fld>
            <a:endParaRPr lang="en-US"/>
          </a:p>
        </p:txBody>
      </p:sp>
      <p:sp>
        <p:nvSpPr>
          <p:cNvPr id="15319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53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6493" tIns="43247" rIns="86493" bIns="4324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E87BFC-FD53-4F47-BFCA-19018A4938BA}" type="slidenum">
              <a:rPr lang="en-US"/>
              <a:pPr/>
              <a:t>20</a:t>
            </a:fld>
            <a:endParaRPr lang="en-US"/>
          </a:p>
        </p:txBody>
      </p:sp>
      <p:sp>
        <p:nvSpPr>
          <p:cNvPr id="18923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89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B0A2DF-4FBB-4A86-939A-92DC6966B921}" type="slidenum">
              <a:rPr lang="en-US"/>
              <a:pPr/>
              <a:t>21</a:t>
            </a:fld>
            <a:endParaRPr lang="en-US"/>
          </a:p>
        </p:txBody>
      </p:sp>
      <p:sp>
        <p:nvSpPr>
          <p:cNvPr id="18944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89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DA5DC3-1279-49D3-AFAF-766267C9D57A}" type="slidenum">
              <a:rPr lang="en-US"/>
              <a:pPr/>
              <a:t>22</a:t>
            </a:fld>
            <a:endParaRPr lang="en-US"/>
          </a:p>
        </p:txBody>
      </p:sp>
      <p:sp>
        <p:nvSpPr>
          <p:cNvPr id="18964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89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D35887-5B48-4A6D-B91E-FDD3B605FCD8}" type="slidenum">
              <a:rPr lang="en-US"/>
              <a:pPr/>
              <a:t>23</a:t>
            </a:fld>
            <a:endParaRPr lang="en-US"/>
          </a:p>
        </p:txBody>
      </p:sp>
      <p:sp>
        <p:nvSpPr>
          <p:cNvPr id="18984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9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B7C8FB-48CE-4199-819F-510D26A4B268}" type="slidenum">
              <a:rPr lang="en-US"/>
              <a:pPr/>
              <a:t>24</a:t>
            </a:fld>
            <a:endParaRPr lang="en-US"/>
          </a:p>
        </p:txBody>
      </p:sp>
      <p:sp>
        <p:nvSpPr>
          <p:cNvPr id="19005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0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1A997D-B2E7-4CF0-87EF-08BEC13377E7}" type="slidenum">
              <a:rPr lang="en-US"/>
              <a:pPr/>
              <a:t>25</a:t>
            </a:fld>
            <a:endParaRPr lang="en-US"/>
          </a:p>
        </p:txBody>
      </p:sp>
      <p:sp>
        <p:nvSpPr>
          <p:cNvPr id="19025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0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A3F43C-057B-43E8-A01D-5F6EA97F5F34}" type="slidenum">
              <a:rPr lang="en-US"/>
              <a:pPr/>
              <a:t>26</a:t>
            </a:fld>
            <a:endParaRPr lang="en-US"/>
          </a:p>
        </p:txBody>
      </p:sp>
      <p:sp>
        <p:nvSpPr>
          <p:cNvPr id="19046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0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31AEFB-F839-4080-BD0F-DC339B026240}" type="slidenum">
              <a:rPr lang="en-US"/>
              <a:pPr/>
              <a:t>27</a:t>
            </a:fld>
            <a:endParaRPr lang="en-US"/>
          </a:p>
        </p:txBody>
      </p:sp>
      <p:sp>
        <p:nvSpPr>
          <p:cNvPr id="19066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90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6493" tIns="43247" rIns="86493" bIns="43247"/>
          <a:lstStyle/>
          <a:p>
            <a:r>
              <a:rPr lang="en-US"/>
              <a:t>[CORRECT 5 ANSWER]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27811C-BB74-4335-B86D-50701E4009BE}" type="slidenum">
              <a:rPr lang="en-US"/>
              <a:pPr/>
              <a:t>28</a:t>
            </a:fld>
            <a:endParaRPr lang="en-US"/>
          </a:p>
        </p:txBody>
      </p:sp>
      <p:sp>
        <p:nvSpPr>
          <p:cNvPr id="19087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90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6493" tIns="43247" rIns="86493" bIns="4324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2C3460-ADD6-42BE-B8DB-7B05F6301E61}" type="slidenum">
              <a:rPr lang="en-US"/>
              <a:pPr/>
              <a:t>29</a:t>
            </a:fld>
            <a:endParaRPr lang="en-US"/>
          </a:p>
        </p:txBody>
      </p:sp>
      <p:sp>
        <p:nvSpPr>
          <p:cNvPr id="19107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91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6762BE-325B-4762-B676-360D136B6A4D}" type="slidenum">
              <a:rPr lang="en-US"/>
              <a:pPr/>
              <a:t>3</a:t>
            </a:fld>
            <a:endParaRPr lang="en-US"/>
          </a:p>
        </p:txBody>
      </p:sp>
      <p:sp>
        <p:nvSpPr>
          <p:cNvPr id="15462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4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3054A2-89FA-4556-958D-FF9CBCA44E6C}" type="slidenum">
              <a:rPr lang="en-US"/>
              <a:pPr/>
              <a:t>30</a:t>
            </a:fld>
            <a:endParaRPr lang="en-US"/>
          </a:p>
        </p:txBody>
      </p:sp>
      <p:sp>
        <p:nvSpPr>
          <p:cNvPr id="19128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91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FCFFD5-AE4A-4E91-B99E-018375BAC2AA}" type="slidenum">
              <a:rPr lang="en-US"/>
              <a:pPr/>
              <a:t>31</a:t>
            </a:fld>
            <a:endParaRPr lang="en-US"/>
          </a:p>
        </p:txBody>
      </p:sp>
      <p:sp>
        <p:nvSpPr>
          <p:cNvPr id="19148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914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6493" tIns="43247" rIns="86493" bIns="43247"/>
          <a:lstStyle/>
          <a:p>
            <a:r>
              <a:rPr lang="en-US"/>
              <a:t>[CORRECT 5 ANSWER]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2FEF21-DD06-4C25-AE30-51E18D12251B}" type="slidenum">
              <a:rPr lang="en-US"/>
              <a:pPr/>
              <a:t>32</a:t>
            </a:fld>
            <a:endParaRPr lang="en-US"/>
          </a:p>
        </p:txBody>
      </p:sp>
      <p:sp>
        <p:nvSpPr>
          <p:cNvPr id="19169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91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6493" tIns="43247" rIns="86493" bIns="4324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16D10-9902-41FB-8130-F2DD11D191FC}" type="slidenum">
              <a:rPr lang="en-US"/>
              <a:pPr/>
              <a:t>4</a:t>
            </a:fld>
            <a:endParaRPr lang="en-US"/>
          </a:p>
        </p:txBody>
      </p:sp>
      <p:sp>
        <p:nvSpPr>
          <p:cNvPr id="15482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4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81434A-C78B-4B52-A7B0-8C3D106BF070}" type="slidenum">
              <a:rPr lang="en-US"/>
              <a:pPr/>
              <a:t>5</a:t>
            </a:fld>
            <a:endParaRPr lang="en-US"/>
          </a:p>
        </p:txBody>
      </p:sp>
      <p:sp>
        <p:nvSpPr>
          <p:cNvPr id="15503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5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0A2E54-595C-4432-B53A-A151AB22C089}" type="slidenum">
              <a:rPr lang="en-US"/>
              <a:pPr/>
              <a:t>6</a:t>
            </a:fld>
            <a:endParaRPr lang="en-US"/>
          </a:p>
        </p:txBody>
      </p:sp>
      <p:sp>
        <p:nvSpPr>
          <p:cNvPr id="15523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5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D6152E-F41E-4605-9BDF-C34BDDB57ECB}" type="slidenum">
              <a:rPr lang="en-US"/>
              <a:pPr/>
              <a:t>7</a:t>
            </a:fld>
            <a:endParaRPr lang="en-US"/>
          </a:p>
        </p:txBody>
      </p:sp>
      <p:sp>
        <p:nvSpPr>
          <p:cNvPr id="15544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55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6493" tIns="43247" rIns="86493" bIns="4324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8A3348-4D01-4512-83CE-23E735CA78B4}" type="slidenum">
              <a:rPr lang="en-US"/>
              <a:pPr/>
              <a:t>8</a:t>
            </a:fld>
            <a:endParaRPr lang="en-US"/>
          </a:p>
        </p:txBody>
      </p:sp>
      <p:sp>
        <p:nvSpPr>
          <p:cNvPr id="15564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55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6493" tIns="43247" rIns="86493" bIns="4324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4C0334-D6B7-40E3-B808-FFE593E8E4DF}" type="slidenum">
              <a:rPr lang="en-US"/>
              <a:pPr/>
              <a:t>9</a:t>
            </a:fld>
            <a:endParaRPr lang="en-US"/>
          </a:p>
        </p:txBody>
      </p:sp>
      <p:sp>
        <p:nvSpPr>
          <p:cNvPr id="18698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6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E56BF-C999-4F6B-8CA5-E628783D1E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F2130-CB3C-4AD9-B85D-04243B5B85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7907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2197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D45A6-5535-49B2-B405-7FA1F7BCC5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B853B-7111-4C0A-B62A-0BA6105A63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E054C-D2AD-4086-A026-5A5D15DDCD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7526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880B8-41E2-48A7-91F2-F3C1E77122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30AE5-BC84-4C77-9AC7-7ABCED1889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109E5-59AE-4E3B-AC70-C96F071828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B9539-B040-4DC1-B580-79BF92F194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235C2-2B8B-4CDA-9827-AC5947A42A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BDA8B-62AB-4680-B7BA-F281110854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AB31DE08-6288-4A0E-8FCF-B433D49A66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752600"/>
            <a:ext cx="716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Monotype Sorts" pitchFamily="2" charset="2"/>
        <a:buChar char="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Clr>
          <a:schemeClr val="hlink"/>
        </a:buClr>
        <a:buSzPct val="59000"/>
        <a:buFont typeface="Monotype Sorts" pitchFamily="2" charset="2"/>
        <a:buChar char="n"/>
        <a:defRPr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8834" name="AutoShape 2"/>
          <p:cNvSpPr>
            <a:spLocks noChangeArrowheads="1"/>
          </p:cNvSpPr>
          <p:nvPr/>
        </p:nvSpPr>
        <p:spPr bwMode="auto">
          <a:xfrm>
            <a:off x="0" y="0"/>
            <a:ext cx="9142413" cy="29845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28835" name="Rectangle 3"/>
          <p:cNvSpPr>
            <a:spLocks noGrp="1" noChangeArrowheads="1"/>
          </p:cNvSpPr>
          <p:nvPr>
            <p:ph type="title"/>
          </p:nvPr>
        </p:nvSpPr>
        <p:spPr>
          <a:xfrm>
            <a:off x="658813" y="0"/>
            <a:ext cx="8050212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1)</a:t>
            </a:r>
            <a:r>
              <a:rPr lang="en-US" sz="2800" i="1" dirty="0"/>
              <a:t>	</a:t>
            </a:r>
            <a:r>
              <a:rPr lang="en-US" sz="2800" dirty="0">
                <a:solidFill>
                  <a:schemeClr val="accent2"/>
                </a:solidFill>
              </a:rPr>
              <a:t>Connect the Battery </a:t>
            </a:r>
          </a:p>
        </p:txBody>
      </p:sp>
      <p:sp>
        <p:nvSpPr>
          <p:cNvPr id="15288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7025" y="773113"/>
            <a:ext cx="4176713" cy="1492250"/>
          </a:xfrm>
          <a:noFill/>
          <a:ln/>
        </p:spPr>
        <p:txBody>
          <a:bodyPr/>
          <a:lstStyle/>
          <a:p>
            <a:pPr marL="401638" indent="-401638">
              <a:lnSpc>
                <a:spcPct val="14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Which is the correct way to light the lightbulb with the battery?</a:t>
            </a:r>
          </a:p>
        </p:txBody>
      </p:sp>
      <p:sp>
        <p:nvSpPr>
          <p:cNvPr id="1528837" name="Rectangle 5"/>
          <p:cNvSpPr>
            <a:spLocks noChangeArrowheads="1"/>
          </p:cNvSpPr>
          <p:nvPr/>
        </p:nvSpPr>
        <p:spPr bwMode="auto">
          <a:xfrm>
            <a:off x="5129213" y="1071563"/>
            <a:ext cx="32718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spcBef>
                <a:spcPct val="50000"/>
              </a:spcBef>
            </a:pPr>
            <a:r>
              <a:rPr lang="en-US" sz="2000"/>
              <a:t>4)   all are correct</a:t>
            </a:r>
          </a:p>
          <a:p>
            <a:pPr marL="285750" indent="-285750">
              <a:spcBef>
                <a:spcPct val="50000"/>
              </a:spcBef>
            </a:pPr>
            <a:r>
              <a:rPr lang="en-US" sz="2000"/>
              <a:t>5)   none are correct</a:t>
            </a:r>
            <a:endParaRPr lang="en-US">
              <a:solidFill>
                <a:schemeClr val="tx1"/>
              </a:solidFill>
            </a:endParaRPr>
          </a:p>
        </p:txBody>
      </p:sp>
      <p:pic>
        <p:nvPicPr>
          <p:cNvPr id="1528838" name="Picture 6" descr="FG18_007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</a:blip>
          <a:srcRect l="38341" t="9747" r="31683" b="26961"/>
          <a:stretch>
            <a:fillRect/>
          </a:stretch>
        </p:blipFill>
        <p:spPr bwMode="auto">
          <a:xfrm>
            <a:off x="4632325" y="2324100"/>
            <a:ext cx="2144713" cy="2849563"/>
          </a:xfrm>
          <a:prstGeom prst="rect">
            <a:avLst/>
          </a:prstGeom>
          <a:noFill/>
        </p:spPr>
      </p:pic>
      <p:pic>
        <p:nvPicPr>
          <p:cNvPr id="1528839" name="Picture 7" descr="FG18_007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</a:blip>
          <a:srcRect l="68626" t="10840" r="5037" b="26961"/>
          <a:stretch>
            <a:fillRect/>
          </a:stretch>
        </p:blipFill>
        <p:spPr bwMode="auto">
          <a:xfrm>
            <a:off x="6951663" y="2328863"/>
            <a:ext cx="1884362" cy="2800350"/>
          </a:xfrm>
          <a:prstGeom prst="rect">
            <a:avLst/>
          </a:prstGeom>
          <a:noFill/>
        </p:spPr>
      </p:pic>
      <p:pic>
        <p:nvPicPr>
          <p:cNvPr id="1528840" name="Picture 8" descr="FG18_007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</a:blip>
          <a:srcRect t="10487" r="65143" b="26961"/>
          <a:stretch>
            <a:fillRect/>
          </a:stretch>
        </p:blipFill>
        <p:spPr bwMode="auto">
          <a:xfrm>
            <a:off x="1989138" y="2327275"/>
            <a:ext cx="2493962" cy="2816225"/>
          </a:xfrm>
          <a:prstGeom prst="rect">
            <a:avLst/>
          </a:prstGeom>
          <a:noFill/>
        </p:spPr>
      </p:pic>
      <p:sp>
        <p:nvSpPr>
          <p:cNvPr id="1528841" name="Text Box 9"/>
          <p:cNvSpPr txBox="1">
            <a:spLocks noChangeArrowheads="1"/>
          </p:cNvSpPr>
          <p:nvPr/>
        </p:nvSpPr>
        <p:spPr bwMode="auto">
          <a:xfrm>
            <a:off x="2641600" y="4775200"/>
            <a:ext cx="568325" cy="396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1)</a:t>
            </a:r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1528842" name="Text Box 10"/>
          <p:cNvSpPr txBox="1">
            <a:spLocks noChangeArrowheads="1"/>
          </p:cNvSpPr>
          <p:nvPr/>
        </p:nvSpPr>
        <p:spPr bwMode="auto">
          <a:xfrm>
            <a:off x="7462838" y="4840288"/>
            <a:ext cx="568325" cy="396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3)</a:t>
            </a:r>
            <a:endParaRPr lang="en-US" sz="2000" b="0">
              <a:solidFill>
                <a:schemeClr val="tx1"/>
              </a:solidFill>
            </a:endParaRPr>
          </a:p>
        </p:txBody>
      </p:sp>
      <p:sp>
        <p:nvSpPr>
          <p:cNvPr id="1528843" name="Text Box 11"/>
          <p:cNvSpPr txBox="1">
            <a:spLocks noChangeArrowheads="1"/>
          </p:cNvSpPr>
          <p:nvPr/>
        </p:nvSpPr>
        <p:spPr bwMode="auto">
          <a:xfrm>
            <a:off x="5083175" y="4795838"/>
            <a:ext cx="568325" cy="396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2)</a:t>
            </a:r>
            <a:endParaRPr lang="en-US" b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0850" name="AutoShape 2"/>
          <p:cNvSpPr>
            <a:spLocks noChangeArrowheads="1"/>
          </p:cNvSpPr>
          <p:nvPr/>
        </p:nvSpPr>
        <p:spPr bwMode="auto">
          <a:xfrm>
            <a:off x="79375" y="3379788"/>
            <a:ext cx="4543425" cy="24209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870851" name="Rectangle 3"/>
          <p:cNvSpPr>
            <a:spLocks noChangeArrowheads="1"/>
          </p:cNvSpPr>
          <p:nvPr/>
        </p:nvSpPr>
        <p:spPr bwMode="auto">
          <a:xfrm>
            <a:off x="0" y="3424238"/>
            <a:ext cx="457200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4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Since the resistors are all </a:t>
            </a: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equal</a:t>
            </a:r>
            <a:r>
              <a:rPr lang="en-US" sz="2000" b="1">
                <a:solidFill>
                  <a:schemeClr val="bg2"/>
                </a:solidFill>
              </a:rPr>
              <a:t>, the voltage will drop </a:t>
            </a: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evenly</a:t>
            </a:r>
            <a:r>
              <a:rPr lang="en-US" sz="2000" b="1">
                <a:solidFill>
                  <a:schemeClr val="bg2"/>
                </a:solidFill>
              </a:rPr>
              <a:t> across the 3 resistors, with 1/3 of 9 V across each one.  So we get a </a:t>
            </a:r>
            <a:r>
              <a:rPr lang="en-US" sz="20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V drop</a:t>
            </a:r>
            <a:r>
              <a:rPr lang="en-US" sz="2000" b="1">
                <a:solidFill>
                  <a:schemeClr val="bg2"/>
                </a:solidFill>
              </a:rPr>
              <a:t> across each.</a:t>
            </a:r>
            <a:endParaRPr lang="en-US" sz="2200" b="1">
              <a:solidFill>
                <a:schemeClr val="bg2"/>
              </a:solidFill>
            </a:endParaRPr>
          </a:p>
        </p:txBody>
      </p:sp>
      <p:sp>
        <p:nvSpPr>
          <p:cNvPr id="1870852" name="AutoShape 4"/>
          <p:cNvSpPr>
            <a:spLocks noChangeArrowheads="1"/>
          </p:cNvSpPr>
          <p:nvPr/>
        </p:nvSpPr>
        <p:spPr bwMode="auto">
          <a:xfrm>
            <a:off x="0" y="0"/>
            <a:ext cx="9144000" cy="33496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70853" name="Rectangle 5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5)</a:t>
            </a:r>
            <a:r>
              <a:rPr lang="en-US" sz="2800" i="1" dirty="0"/>
              <a:t>	</a:t>
            </a:r>
            <a:r>
              <a:rPr lang="en-US" sz="2800" dirty="0">
                <a:solidFill>
                  <a:schemeClr val="accent2"/>
                </a:solidFill>
              </a:rPr>
              <a:t>Series Resistors I</a:t>
            </a:r>
          </a:p>
        </p:txBody>
      </p:sp>
      <p:sp>
        <p:nvSpPr>
          <p:cNvPr id="1870854" name="Oval 6"/>
          <p:cNvSpPr>
            <a:spLocks noChangeArrowheads="1"/>
          </p:cNvSpPr>
          <p:nvPr/>
        </p:nvSpPr>
        <p:spPr bwMode="auto">
          <a:xfrm>
            <a:off x="5133975" y="1711325"/>
            <a:ext cx="1839913" cy="455613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594225" y="3887788"/>
            <a:ext cx="4549775" cy="1724025"/>
            <a:chOff x="2596" y="2338"/>
            <a:chExt cx="2866" cy="1086"/>
          </a:xfrm>
        </p:grpSpPr>
        <p:sp>
          <p:nvSpPr>
            <p:cNvPr id="1870856" name="Rectangle 8"/>
            <p:cNvSpPr>
              <a:spLocks noChangeArrowheads="1"/>
            </p:cNvSpPr>
            <p:nvPr/>
          </p:nvSpPr>
          <p:spPr bwMode="auto">
            <a:xfrm>
              <a:off x="2596" y="2338"/>
              <a:ext cx="2866" cy="1086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70857" name="Rectangle 9"/>
            <p:cNvSpPr>
              <a:spLocks noChangeArrowheads="1"/>
            </p:cNvSpPr>
            <p:nvPr/>
          </p:nvSpPr>
          <p:spPr bwMode="auto">
            <a:xfrm>
              <a:off x="2866" y="2499"/>
              <a:ext cx="2326" cy="53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3785" y="2429"/>
              <a:ext cx="468" cy="133"/>
              <a:chOff x="3655" y="3265"/>
              <a:chExt cx="468" cy="133"/>
            </a:xfrm>
          </p:grpSpPr>
          <p:sp>
            <p:nvSpPr>
              <p:cNvPr id="1870859" name="Rectangle 11"/>
              <p:cNvSpPr>
                <a:spLocks noChangeArrowheads="1"/>
              </p:cNvSpPr>
              <p:nvPr/>
            </p:nvSpPr>
            <p:spPr bwMode="white">
              <a:xfrm>
                <a:off x="3690" y="3285"/>
                <a:ext cx="396" cy="92"/>
              </a:xfrm>
              <a:prstGeom prst="rect">
                <a:avLst/>
              </a:prstGeom>
              <a:solidFill>
                <a:srgbClr val="000089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70860" name="Rectangle 12"/>
              <p:cNvSpPr>
                <a:spLocks noChangeArrowheads="1"/>
              </p:cNvSpPr>
              <p:nvPr/>
            </p:nvSpPr>
            <p:spPr bwMode="white">
              <a:xfrm>
                <a:off x="3694" y="3285"/>
                <a:ext cx="396" cy="92"/>
              </a:xfrm>
              <a:prstGeom prst="rect">
                <a:avLst/>
              </a:prstGeom>
              <a:solidFill>
                <a:srgbClr val="000080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70861" name="Freeform 13"/>
              <p:cNvSpPr>
                <a:spLocks/>
              </p:cNvSpPr>
              <p:nvPr/>
            </p:nvSpPr>
            <p:spPr bwMode="auto">
              <a:xfrm>
                <a:off x="3655" y="3265"/>
                <a:ext cx="468" cy="133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78" y="95"/>
                  </a:cxn>
                  <a:cxn ang="0">
                    <a:pos x="166" y="0"/>
                  </a:cxn>
                  <a:cxn ang="0">
                    <a:pos x="356" y="192"/>
                  </a:cxn>
                  <a:cxn ang="0">
                    <a:pos x="552" y="2"/>
                  </a:cxn>
                  <a:cxn ang="0">
                    <a:pos x="742" y="192"/>
                  </a:cxn>
                  <a:cxn ang="0">
                    <a:pos x="932" y="2"/>
                  </a:cxn>
                  <a:cxn ang="0">
                    <a:pos x="1124" y="192"/>
                  </a:cxn>
                  <a:cxn ang="0">
                    <a:pos x="1209" y="95"/>
                  </a:cxn>
                  <a:cxn ang="0">
                    <a:pos x="1293" y="95"/>
                  </a:cxn>
                </a:cxnLst>
                <a:rect l="0" t="0" r="r" b="b"/>
                <a:pathLst>
                  <a:path w="1293" h="192">
                    <a:moveTo>
                      <a:pt x="0" y="95"/>
                    </a:moveTo>
                    <a:lnTo>
                      <a:pt x="78" y="95"/>
                    </a:lnTo>
                    <a:lnTo>
                      <a:pt x="166" y="0"/>
                    </a:lnTo>
                    <a:lnTo>
                      <a:pt x="356" y="192"/>
                    </a:lnTo>
                    <a:lnTo>
                      <a:pt x="552" y="2"/>
                    </a:lnTo>
                    <a:lnTo>
                      <a:pt x="742" y="192"/>
                    </a:lnTo>
                    <a:lnTo>
                      <a:pt x="932" y="2"/>
                    </a:lnTo>
                    <a:lnTo>
                      <a:pt x="1124" y="192"/>
                    </a:lnTo>
                    <a:lnTo>
                      <a:pt x="1209" y="95"/>
                    </a:lnTo>
                    <a:lnTo>
                      <a:pt x="1293" y="95"/>
                    </a:ln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870862" name="Rectangle 14"/>
            <p:cNvSpPr>
              <a:spLocks noChangeArrowheads="1"/>
            </p:cNvSpPr>
            <p:nvPr/>
          </p:nvSpPr>
          <p:spPr bwMode="gray">
            <a:xfrm>
              <a:off x="3954" y="2915"/>
              <a:ext cx="77" cy="232"/>
            </a:xfrm>
            <a:prstGeom prst="rect">
              <a:avLst/>
            </a:prstGeom>
            <a:solidFill>
              <a:srgbClr val="000066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70863" name="Line 15"/>
            <p:cNvSpPr>
              <a:spLocks noChangeShapeType="1"/>
            </p:cNvSpPr>
            <p:nvPr/>
          </p:nvSpPr>
          <p:spPr bwMode="auto">
            <a:xfrm>
              <a:off x="3935" y="2915"/>
              <a:ext cx="0" cy="232"/>
            </a:xfrm>
            <a:prstGeom prst="line">
              <a:avLst/>
            </a:prstGeom>
            <a:noFill/>
            <a:ln w="952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70864" name="Line 16"/>
            <p:cNvSpPr>
              <a:spLocks noChangeShapeType="1"/>
            </p:cNvSpPr>
            <p:nvPr/>
          </p:nvSpPr>
          <p:spPr bwMode="auto">
            <a:xfrm>
              <a:off x="4049" y="2825"/>
              <a:ext cx="0" cy="41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3014" y="2429"/>
              <a:ext cx="468" cy="133"/>
              <a:chOff x="3655" y="3265"/>
              <a:chExt cx="468" cy="133"/>
            </a:xfrm>
          </p:grpSpPr>
          <p:sp>
            <p:nvSpPr>
              <p:cNvPr id="1870866" name="Rectangle 18"/>
              <p:cNvSpPr>
                <a:spLocks noChangeArrowheads="1"/>
              </p:cNvSpPr>
              <p:nvPr/>
            </p:nvSpPr>
            <p:spPr bwMode="white">
              <a:xfrm>
                <a:off x="3690" y="3285"/>
                <a:ext cx="396" cy="92"/>
              </a:xfrm>
              <a:prstGeom prst="rect">
                <a:avLst/>
              </a:prstGeom>
              <a:solidFill>
                <a:srgbClr val="000089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70867" name="Rectangle 19"/>
              <p:cNvSpPr>
                <a:spLocks noChangeArrowheads="1"/>
              </p:cNvSpPr>
              <p:nvPr/>
            </p:nvSpPr>
            <p:spPr bwMode="white">
              <a:xfrm>
                <a:off x="3694" y="3285"/>
                <a:ext cx="396" cy="92"/>
              </a:xfrm>
              <a:prstGeom prst="rect">
                <a:avLst/>
              </a:prstGeom>
              <a:solidFill>
                <a:srgbClr val="000080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70868" name="Freeform 20"/>
              <p:cNvSpPr>
                <a:spLocks/>
              </p:cNvSpPr>
              <p:nvPr/>
            </p:nvSpPr>
            <p:spPr bwMode="auto">
              <a:xfrm>
                <a:off x="3655" y="3265"/>
                <a:ext cx="468" cy="133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78" y="95"/>
                  </a:cxn>
                  <a:cxn ang="0">
                    <a:pos x="166" y="0"/>
                  </a:cxn>
                  <a:cxn ang="0">
                    <a:pos x="356" y="192"/>
                  </a:cxn>
                  <a:cxn ang="0">
                    <a:pos x="552" y="2"/>
                  </a:cxn>
                  <a:cxn ang="0">
                    <a:pos x="742" y="192"/>
                  </a:cxn>
                  <a:cxn ang="0">
                    <a:pos x="932" y="2"/>
                  </a:cxn>
                  <a:cxn ang="0">
                    <a:pos x="1124" y="192"/>
                  </a:cxn>
                  <a:cxn ang="0">
                    <a:pos x="1209" y="95"/>
                  </a:cxn>
                  <a:cxn ang="0">
                    <a:pos x="1293" y="95"/>
                  </a:cxn>
                </a:cxnLst>
                <a:rect l="0" t="0" r="r" b="b"/>
                <a:pathLst>
                  <a:path w="1293" h="192">
                    <a:moveTo>
                      <a:pt x="0" y="95"/>
                    </a:moveTo>
                    <a:lnTo>
                      <a:pt x="78" y="95"/>
                    </a:lnTo>
                    <a:lnTo>
                      <a:pt x="166" y="0"/>
                    </a:lnTo>
                    <a:lnTo>
                      <a:pt x="356" y="192"/>
                    </a:lnTo>
                    <a:lnTo>
                      <a:pt x="552" y="2"/>
                    </a:lnTo>
                    <a:lnTo>
                      <a:pt x="742" y="192"/>
                    </a:lnTo>
                    <a:lnTo>
                      <a:pt x="932" y="2"/>
                    </a:lnTo>
                    <a:lnTo>
                      <a:pt x="1124" y="192"/>
                    </a:lnTo>
                    <a:lnTo>
                      <a:pt x="1209" y="95"/>
                    </a:lnTo>
                    <a:lnTo>
                      <a:pt x="1293" y="95"/>
                    </a:ln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4556" y="2428"/>
              <a:ext cx="468" cy="133"/>
              <a:chOff x="3655" y="3265"/>
              <a:chExt cx="468" cy="133"/>
            </a:xfrm>
          </p:grpSpPr>
          <p:sp>
            <p:nvSpPr>
              <p:cNvPr id="1870870" name="Rectangle 22"/>
              <p:cNvSpPr>
                <a:spLocks noChangeArrowheads="1"/>
              </p:cNvSpPr>
              <p:nvPr/>
            </p:nvSpPr>
            <p:spPr bwMode="white">
              <a:xfrm>
                <a:off x="3690" y="3285"/>
                <a:ext cx="396" cy="92"/>
              </a:xfrm>
              <a:prstGeom prst="rect">
                <a:avLst/>
              </a:prstGeom>
              <a:solidFill>
                <a:srgbClr val="000089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70871" name="Rectangle 23"/>
              <p:cNvSpPr>
                <a:spLocks noChangeArrowheads="1"/>
              </p:cNvSpPr>
              <p:nvPr/>
            </p:nvSpPr>
            <p:spPr bwMode="white">
              <a:xfrm>
                <a:off x="3694" y="3285"/>
                <a:ext cx="396" cy="92"/>
              </a:xfrm>
              <a:prstGeom prst="rect">
                <a:avLst/>
              </a:prstGeom>
              <a:solidFill>
                <a:srgbClr val="000080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70872" name="Freeform 24"/>
              <p:cNvSpPr>
                <a:spLocks/>
              </p:cNvSpPr>
              <p:nvPr/>
            </p:nvSpPr>
            <p:spPr bwMode="auto">
              <a:xfrm>
                <a:off x="3655" y="3265"/>
                <a:ext cx="468" cy="133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78" y="95"/>
                  </a:cxn>
                  <a:cxn ang="0">
                    <a:pos x="166" y="0"/>
                  </a:cxn>
                  <a:cxn ang="0">
                    <a:pos x="356" y="192"/>
                  </a:cxn>
                  <a:cxn ang="0">
                    <a:pos x="552" y="2"/>
                  </a:cxn>
                  <a:cxn ang="0">
                    <a:pos x="742" y="192"/>
                  </a:cxn>
                  <a:cxn ang="0">
                    <a:pos x="932" y="2"/>
                  </a:cxn>
                  <a:cxn ang="0">
                    <a:pos x="1124" y="192"/>
                  </a:cxn>
                  <a:cxn ang="0">
                    <a:pos x="1209" y="95"/>
                  </a:cxn>
                  <a:cxn ang="0">
                    <a:pos x="1293" y="95"/>
                  </a:cxn>
                </a:cxnLst>
                <a:rect l="0" t="0" r="r" b="b"/>
                <a:pathLst>
                  <a:path w="1293" h="192">
                    <a:moveTo>
                      <a:pt x="0" y="95"/>
                    </a:moveTo>
                    <a:lnTo>
                      <a:pt x="78" y="95"/>
                    </a:lnTo>
                    <a:lnTo>
                      <a:pt x="166" y="0"/>
                    </a:lnTo>
                    <a:lnTo>
                      <a:pt x="356" y="192"/>
                    </a:lnTo>
                    <a:lnTo>
                      <a:pt x="552" y="2"/>
                    </a:lnTo>
                    <a:lnTo>
                      <a:pt x="742" y="192"/>
                    </a:lnTo>
                    <a:lnTo>
                      <a:pt x="932" y="2"/>
                    </a:lnTo>
                    <a:lnTo>
                      <a:pt x="1124" y="192"/>
                    </a:lnTo>
                    <a:lnTo>
                      <a:pt x="1209" y="95"/>
                    </a:lnTo>
                    <a:lnTo>
                      <a:pt x="1293" y="95"/>
                    </a:ln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870873" name="Text Box 25"/>
            <p:cNvSpPr txBox="1">
              <a:spLocks noChangeArrowheads="1"/>
            </p:cNvSpPr>
            <p:nvPr/>
          </p:nvSpPr>
          <p:spPr bwMode="auto">
            <a:xfrm>
              <a:off x="4088" y="3112"/>
              <a:ext cx="3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chemeClr val="accent1"/>
                  </a:solidFill>
                </a:rPr>
                <a:t>9 V</a:t>
              </a:r>
            </a:p>
          </p:txBody>
        </p:sp>
      </p:grpSp>
      <p:sp>
        <p:nvSpPr>
          <p:cNvPr id="1870874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0" y="931863"/>
            <a:ext cx="5362575" cy="2093912"/>
          </a:xfrm>
          <a:noFill/>
          <a:ln/>
        </p:spPr>
        <p:txBody>
          <a:bodyPr/>
          <a:lstStyle/>
          <a:p>
            <a:pPr marL="401638" indent="-401638">
              <a:lnSpc>
                <a:spcPct val="140000"/>
              </a:lnSpc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Assume that the voltage of the battery is </a:t>
            </a: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 V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and that the three resistors are </a:t>
            </a: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identical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. What is the potential difference across each resistor?</a:t>
            </a:r>
          </a:p>
          <a:p>
            <a:pPr marL="401638" indent="-401638">
              <a:lnSpc>
                <a:spcPct val="140000"/>
              </a:lnSpc>
              <a:spcBef>
                <a:spcPct val="50000"/>
              </a:spcBef>
            </a:pPr>
            <a:endParaRPr lang="en-US" sz="1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70875" name="Rectangle 27"/>
          <p:cNvSpPr>
            <a:spLocks noChangeArrowheads="1"/>
          </p:cNvSpPr>
          <p:nvPr/>
        </p:nvSpPr>
        <p:spPr bwMode="auto">
          <a:xfrm>
            <a:off x="5356225" y="760413"/>
            <a:ext cx="37877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12 V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2)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zero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3)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3 V</a:t>
            </a: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4)   4 V</a:t>
            </a: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5)  you need to know the actual value of </a:t>
            </a:r>
            <a:r>
              <a:rPr lang="en-US" sz="2000" b="1" i="1">
                <a:solidFill>
                  <a:schemeClr val="tx2"/>
                </a:solidFill>
              </a:rPr>
              <a:t>R</a:t>
            </a:r>
            <a:endParaRPr lang="en-US" sz="2000" b="1" i="1"/>
          </a:p>
        </p:txBody>
      </p:sp>
      <p:sp>
        <p:nvSpPr>
          <p:cNvPr id="1870876" name="Text Box 28"/>
          <p:cNvSpPr txBox="1">
            <a:spLocks noChangeArrowheads="1"/>
          </p:cNvSpPr>
          <p:nvPr/>
        </p:nvSpPr>
        <p:spPr bwMode="auto">
          <a:xfrm>
            <a:off x="692150" y="6146800"/>
            <a:ext cx="6869113" cy="7112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What would be the potential difference if </a:t>
            </a:r>
            <a:r>
              <a:rPr lang="en-US" sz="2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en-US" sz="2000" b="1"/>
              <a:t>1 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W, 2 W, 3 W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2898" name="AutoShape 2"/>
          <p:cNvSpPr>
            <a:spLocks noChangeArrowheads="1"/>
          </p:cNvSpPr>
          <p:nvPr/>
        </p:nvSpPr>
        <p:spPr bwMode="auto">
          <a:xfrm>
            <a:off x="0" y="0"/>
            <a:ext cx="9144000" cy="319405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72899" name="Rectangle 3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6)</a:t>
            </a:r>
            <a:r>
              <a:rPr lang="en-US" sz="2800" i="1" dirty="0"/>
              <a:t>	</a:t>
            </a:r>
            <a:r>
              <a:rPr lang="en-US" sz="2800" dirty="0">
                <a:solidFill>
                  <a:schemeClr val="accent2"/>
                </a:solidFill>
              </a:rPr>
              <a:t>Series Resistors II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03738" y="4016375"/>
            <a:ext cx="4640262" cy="1882775"/>
            <a:chOff x="2245" y="2581"/>
            <a:chExt cx="2866" cy="1186"/>
          </a:xfrm>
        </p:grpSpPr>
        <p:sp>
          <p:nvSpPr>
            <p:cNvPr id="1872901" name="Rectangle 5"/>
            <p:cNvSpPr>
              <a:spLocks noChangeArrowheads="1"/>
            </p:cNvSpPr>
            <p:nvPr/>
          </p:nvSpPr>
          <p:spPr bwMode="auto">
            <a:xfrm>
              <a:off x="2245" y="2581"/>
              <a:ext cx="2866" cy="1186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72902" name="Rectangle 6"/>
            <p:cNvSpPr>
              <a:spLocks noChangeArrowheads="1"/>
            </p:cNvSpPr>
            <p:nvPr/>
          </p:nvSpPr>
          <p:spPr bwMode="auto">
            <a:xfrm>
              <a:off x="2681" y="2968"/>
              <a:ext cx="2016" cy="49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874" y="2886"/>
              <a:ext cx="406" cy="131"/>
              <a:chOff x="3655" y="3265"/>
              <a:chExt cx="468" cy="133"/>
            </a:xfrm>
          </p:grpSpPr>
          <p:sp>
            <p:nvSpPr>
              <p:cNvPr id="1872904" name="Rectangle 8"/>
              <p:cNvSpPr>
                <a:spLocks noChangeArrowheads="1"/>
              </p:cNvSpPr>
              <p:nvPr/>
            </p:nvSpPr>
            <p:spPr bwMode="white">
              <a:xfrm>
                <a:off x="3690" y="3285"/>
                <a:ext cx="396" cy="92"/>
              </a:xfrm>
              <a:prstGeom prst="rect">
                <a:avLst/>
              </a:prstGeom>
              <a:solidFill>
                <a:srgbClr val="000089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72905" name="Rectangle 9"/>
              <p:cNvSpPr>
                <a:spLocks noChangeArrowheads="1"/>
              </p:cNvSpPr>
              <p:nvPr/>
            </p:nvSpPr>
            <p:spPr bwMode="white">
              <a:xfrm>
                <a:off x="3694" y="3285"/>
                <a:ext cx="396" cy="92"/>
              </a:xfrm>
              <a:prstGeom prst="rect">
                <a:avLst/>
              </a:prstGeom>
              <a:solidFill>
                <a:srgbClr val="000080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72906" name="Freeform 10"/>
              <p:cNvSpPr>
                <a:spLocks/>
              </p:cNvSpPr>
              <p:nvPr/>
            </p:nvSpPr>
            <p:spPr bwMode="auto">
              <a:xfrm>
                <a:off x="3655" y="3265"/>
                <a:ext cx="468" cy="133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78" y="95"/>
                  </a:cxn>
                  <a:cxn ang="0">
                    <a:pos x="166" y="0"/>
                  </a:cxn>
                  <a:cxn ang="0">
                    <a:pos x="356" y="192"/>
                  </a:cxn>
                  <a:cxn ang="0">
                    <a:pos x="552" y="2"/>
                  </a:cxn>
                  <a:cxn ang="0">
                    <a:pos x="742" y="192"/>
                  </a:cxn>
                  <a:cxn ang="0">
                    <a:pos x="932" y="2"/>
                  </a:cxn>
                  <a:cxn ang="0">
                    <a:pos x="1124" y="192"/>
                  </a:cxn>
                  <a:cxn ang="0">
                    <a:pos x="1209" y="95"/>
                  </a:cxn>
                  <a:cxn ang="0">
                    <a:pos x="1293" y="95"/>
                  </a:cxn>
                </a:cxnLst>
                <a:rect l="0" t="0" r="r" b="b"/>
                <a:pathLst>
                  <a:path w="1293" h="192">
                    <a:moveTo>
                      <a:pt x="0" y="95"/>
                    </a:moveTo>
                    <a:lnTo>
                      <a:pt x="78" y="95"/>
                    </a:lnTo>
                    <a:lnTo>
                      <a:pt x="166" y="0"/>
                    </a:lnTo>
                    <a:lnTo>
                      <a:pt x="356" y="192"/>
                    </a:lnTo>
                    <a:lnTo>
                      <a:pt x="552" y="2"/>
                    </a:lnTo>
                    <a:lnTo>
                      <a:pt x="742" y="192"/>
                    </a:lnTo>
                    <a:lnTo>
                      <a:pt x="932" y="2"/>
                    </a:lnTo>
                    <a:lnTo>
                      <a:pt x="1124" y="192"/>
                    </a:lnTo>
                    <a:lnTo>
                      <a:pt x="1209" y="95"/>
                    </a:lnTo>
                    <a:lnTo>
                      <a:pt x="1293" y="95"/>
                    </a:ln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872907" name="Rectangle 11"/>
            <p:cNvSpPr>
              <a:spLocks noChangeArrowheads="1"/>
            </p:cNvSpPr>
            <p:nvPr/>
          </p:nvSpPr>
          <p:spPr bwMode="gray">
            <a:xfrm>
              <a:off x="3624" y="3353"/>
              <a:ext cx="67" cy="216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72908" name="Line 12"/>
            <p:cNvSpPr>
              <a:spLocks noChangeShapeType="1"/>
            </p:cNvSpPr>
            <p:nvPr/>
          </p:nvSpPr>
          <p:spPr bwMode="auto">
            <a:xfrm>
              <a:off x="3608" y="3353"/>
              <a:ext cx="0" cy="216"/>
            </a:xfrm>
            <a:prstGeom prst="line">
              <a:avLst/>
            </a:prstGeom>
            <a:noFill/>
            <a:ln w="952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72909" name="Line 13"/>
            <p:cNvSpPr>
              <a:spLocks noChangeShapeType="1"/>
            </p:cNvSpPr>
            <p:nvPr/>
          </p:nvSpPr>
          <p:spPr bwMode="auto">
            <a:xfrm>
              <a:off x="3706" y="3270"/>
              <a:ext cx="0" cy="38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3080" y="2887"/>
              <a:ext cx="406" cy="123"/>
              <a:chOff x="3655" y="3265"/>
              <a:chExt cx="468" cy="133"/>
            </a:xfrm>
          </p:grpSpPr>
          <p:sp>
            <p:nvSpPr>
              <p:cNvPr id="1872911" name="Rectangle 15"/>
              <p:cNvSpPr>
                <a:spLocks noChangeArrowheads="1"/>
              </p:cNvSpPr>
              <p:nvPr/>
            </p:nvSpPr>
            <p:spPr bwMode="white">
              <a:xfrm>
                <a:off x="3690" y="3285"/>
                <a:ext cx="396" cy="92"/>
              </a:xfrm>
              <a:prstGeom prst="rect">
                <a:avLst/>
              </a:prstGeom>
              <a:solidFill>
                <a:srgbClr val="000089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72912" name="Rectangle 16"/>
              <p:cNvSpPr>
                <a:spLocks noChangeArrowheads="1"/>
              </p:cNvSpPr>
              <p:nvPr/>
            </p:nvSpPr>
            <p:spPr bwMode="white">
              <a:xfrm>
                <a:off x="3694" y="3285"/>
                <a:ext cx="396" cy="92"/>
              </a:xfrm>
              <a:prstGeom prst="rect">
                <a:avLst/>
              </a:prstGeom>
              <a:solidFill>
                <a:srgbClr val="000080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72913" name="Freeform 17"/>
              <p:cNvSpPr>
                <a:spLocks/>
              </p:cNvSpPr>
              <p:nvPr/>
            </p:nvSpPr>
            <p:spPr bwMode="auto">
              <a:xfrm>
                <a:off x="3655" y="3265"/>
                <a:ext cx="468" cy="133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78" y="95"/>
                  </a:cxn>
                  <a:cxn ang="0">
                    <a:pos x="166" y="0"/>
                  </a:cxn>
                  <a:cxn ang="0">
                    <a:pos x="356" y="192"/>
                  </a:cxn>
                  <a:cxn ang="0">
                    <a:pos x="552" y="2"/>
                  </a:cxn>
                  <a:cxn ang="0">
                    <a:pos x="742" y="192"/>
                  </a:cxn>
                  <a:cxn ang="0">
                    <a:pos x="932" y="2"/>
                  </a:cxn>
                  <a:cxn ang="0">
                    <a:pos x="1124" y="192"/>
                  </a:cxn>
                  <a:cxn ang="0">
                    <a:pos x="1209" y="95"/>
                  </a:cxn>
                  <a:cxn ang="0">
                    <a:pos x="1293" y="95"/>
                  </a:cxn>
                </a:cxnLst>
                <a:rect l="0" t="0" r="r" b="b"/>
                <a:pathLst>
                  <a:path w="1293" h="192">
                    <a:moveTo>
                      <a:pt x="0" y="95"/>
                    </a:moveTo>
                    <a:lnTo>
                      <a:pt x="78" y="95"/>
                    </a:lnTo>
                    <a:lnTo>
                      <a:pt x="166" y="0"/>
                    </a:lnTo>
                    <a:lnTo>
                      <a:pt x="356" y="192"/>
                    </a:lnTo>
                    <a:lnTo>
                      <a:pt x="552" y="2"/>
                    </a:lnTo>
                    <a:lnTo>
                      <a:pt x="742" y="192"/>
                    </a:lnTo>
                    <a:lnTo>
                      <a:pt x="932" y="2"/>
                    </a:lnTo>
                    <a:lnTo>
                      <a:pt x="1124" y="192"/>
                    </a:lnTo>
                    <a:lnTo>
                      <a:pt x="1209" y="95"/>
                    </a:lnTo>
                    <a:lnTo>
                      <a:pt x="1293" y="95"/>
                    </a:ln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872914" name="Text Box 18"/>
            <p:cNvSpPr txBox="1">
              <a:spLocks noChangeArrowheads="1"/>
            </p:cNvSpPr>
            <p:nvPr/>
          </p:nvSpPr>
          <p:spPr bwMode="auto">
            <a:xfrm>
              <a:off x="3740" y="3536"/>
              <a:ext cx="4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chemeClr val="accent1"/>
                  </a:solidFill>
                </a:rPr>
                <a:t>12 V</a:t>
              </a:r>
            </a:p>
          </p:txBody>
        </p:sp>
        <p:sp>
          <p:nvSpPr>
            <p:cNvPr id="1872915" name="Text Box 19"/>
            <p:cNvSpPr txBox="1">
              <a:spLocks noChangeArrowheads="1"/>
            </p:cNvSpPr>
            <p:nvPr/>
          </p:nvSpPr>
          <p:spPr bwMode="auto">
            <a:xfrm>
              <a:off x="2829" y="2611"/>
              <a:ext cx="73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200" b="1" i="1">
                  <a:solidFill>
                    <a:schemeClr val="accent2"/>
                  </a:solidFill>
                </a:rPr>
                <a:t>R</a:t>
              </a:r>
              <a:r>
                <a:rPr lang="en-US" sz="2200" b="1" i="1" baseline="-25000">
                  <a:solidFill>
                    <a:schemeClr val="accent2"/>
                  </a:solidFill>
                </a:rPr>
                <a:t>1</a:t>
              </a:r>
              <a:r>
                <a:rPr lang="en-US" sz="2200" b="1">
                  <a:solidFill>
                    <a:schemeClr val="accent2"/>
                  </a:solidFill>
                </a:rPr>
                <a:t>= 4 </a:t>
              </a:r>
              <a:r>
                <a:rPr lang="en-US" sz="2200" b="1">
                  <a:solidFill>
                    <a:schemeClr val="accent2"/>
                  </a:solidFill>
                  <a:latin typeface="Symbol" pitchFamily="18" charset="2"/>
                </a:rPr>
                <a:t>W</a:t>
              </a:r>
              <a:endParaRPr lang="en-US" b="1">
                <a:solidFill>
                  <a:srgbClr val="00DFCA"/>
                </a:solidFill>
              </a:endParaRPr>
            </a:p>
          </p:txBody>
        </p:sp>
        <p:sp>
          <p:nvSpPr>
            <p:cNvPr id="1872916" name="Text Box 20"/>
            <p:cNvSpPr txBox="1">
              <a:spLocks noChangeArrowheads="1"/>
            </p:cNvSpPr>
            <p:nvPr/>
          </p:nvSpPr>
          <p:spPr bwMode="auto">
            <a:xfrm>
              <a:off x="3777" y="2618"/>
              <a:ext cx="729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200" b="1" i="1">
                  <a:solidFill>
                    <a:schemeClr val="accent2"/>
                  </a:solidFill>
                </a:rPr>
                <a:t>R</a:t>
              </a:r>
              <a:r>
                <a:rPr lang="en-US" sz="2200" b="1" i="1" baseline="-25000">
                  <a:solidFill>
                    <a:schemeClr val="accent2"/>
                  </a:solidFill>
                </a:rPr>
                <a:t>2</a:t>
              </a:r>
              <a:r>
                <a:rPr lang="en-US" sz="2200" b="1">
                  <a:solidFill>
                    <a:schemeClr val="accent2"/>
                  </a:solidFill>
                </a:rPr>
                <a:t>= 2 </a:t>
              </a:r>
              <a:r>
                <a:rPr lang="en-US" sz="2200" b="1">
                  <a:solidFill>
                    <a:schemeClr val="accent2"/>
                  </a:solidFill>
                  <a:latin typeface="Symbol" pitchFamily="18" charset="2"/>
                </a:rPr>
                <a:t>W</a:t>
              </a:r>
              <a:endParaRPr lang="en-US" sz="2200" b="1">
                <a:solidFill>
                  <a:srgbClr val="00DFCA"/>
                </a:solidFill>
              </a:endParaRPr>
            </a:p>
          </p:txBody>
        </p:sp>
      </p:grpSp>
      <p:sp>
        <p:nvSpPr>
          <p:cNvPr id="1872917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377825" y="1219200"/>
            <a:ext cx="4354513" cy="1177925"/>
          </a:xfrm>
          <a:noFill/>
          <a:ln/>
        </p:spPr>
        <p:txBody>
          <a:bodyPr/>
          <a:lstStyle/>
          <a:p>
            <a:pPr marL="401638" indent="-401638">
              <a:lnSpc>
                <a:spcPct val="140000"/>
              </a:lnSpc>
              <a:buFont typeface="Monotype Sorts" pitchFamily="2" charset="2"/>
              <a:buNone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In the circuit below, what is the voltage across </a:t>
            </a:r>
            <a:r>
              <a:rPr lang="en-US" b="1" i="1">
                <a:solidFill>
                  <a:schemeClr val="accent2"/>
                </a:solidFill>
              </a:rPr>
              <a:t>R</a:t>
            </a:r>
            <a:r>
              <a:rPr lang="en-US" b="1" i="1" baseline="-25000">
                <a:solidFill>
                  <a:schemeClr val="accent2"/>
                </a:solidFill>
              </a:rPr>
              <a:t>1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72918" name="Rectangle 22"/>
          <p:cNvSpPr>
            <a:spLocks noChangeArrowheads="1"/>
          </p:cNvSpPr>
          <p:nvPr/>
        </p:nvSpPr>
        <p:spPr bwMode="auto">
          <a:xfrm>
            <a:off x="5668963" y="779463"/>
            <a:ext cx="1984375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12 V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2)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zero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3)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6 V</a:t>
            </a: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4)   8 V</a:t>
            </a: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5)   4 V</a:t>
            </a:r>
            <a:endParaRPr lang="en-US" sz="20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946" name="AutoShape 2"/>
          <p:cNvSpPr>
            <a:spLocks noChangeArrowheads="1"/>
          </p:cNvSpPr>
          <p:nvPr/>
        </p:nvSpPr>
        <p:spPr bwMode="auto">
          <a:xfrm>
            <a:off x="0" y="0"/>
            <a:ext cx="9144000" cy="319405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74947" name="Rectangle 3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6)</a:t>
            </a:r>
            <a:r>
              <a:rPr lang="en-US" sz="2800" i="1" dirty="0"/>
              <a:t>	</a:t>
            </a:r>
            <a:r>
              <a:rPr lang="en-US" sz="2800" dirty="0">
                <a:solidFill>
                  <a:schemeClr val="accent2"/>
                </a:solidFill>
              </a:rPr>
              <a:t>Series Resistors II</a:t>
            </a:r>
          </a:p>
        </p:txBody>
      </p:sp>
      <p:sp>
        <p:nvSpPr>
          <p:cNvPr id="1874948" name="Oval 4"/>
          <p:cNvSpPr>
            <a:spLocks noChangeArrowheads="1"/>
          </p:cNvSpPr>
          <p:nvPr/>
        </p:nvSpPr>
        <p:spPr bwMode="auto">
          <a:xfrm>
            <a:off x="5465763" y="2222500"/>
            <a:ext cx="1787525" cy="569913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503738" y="4016375"/>
            <a:ext cx="4640262" cy="1882775"/>
            <a:chOff x="2245" y="2581"/>
            <a:chExt cx="2866" cy="1186"/>
          </a:xfrm>
        </p:grpSpPr>
        <p:sp>
          <p:nvSpPr>
            <p:cNvPr id="1874950" name="Rectangle 6"/>
            <p:cNvSpPr>
              <a:spLocks noChangeArrowheads="1"/>
            </p:cNvSpPr>
            <p:nvPr/>
          </p:nvSpPr>
          <p:spPr bwMode="auto">
            <a:xfrm>
              <a:off x="2245" y="2581"/>
              <a:ext cx="2866" cy="1186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74951" name="Rectangle 7"/>
            <p:cNvSpPr>
              <a:spLocks noChangeArrowheads="1"/>
            </p:cNvSpPr>
            <p:nvPr/>
          </p:nvSpPr>
          <p:spPr bwMode="auto">
            <a:xfrm>
              <a:off x="2681" y="2968"/>
              <a:ext cx="2016" cy="49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874" y="2886"/>
              <a:ext cx="406" cy="131"/>
              <a:chOff x="3655" y="3265"/>
              <a:chExt cx="468" cy="133"/>
            </a:xfrm>
          </p:grpSpPr>
          <p:sp>
            <p:nvSpPr>
              <p:cNvPr id="1874953" name="Rectangle 9"/>
              <p:cNvSpPr>
                <a:spLocks noChangeArrowheads="1"/>
              </p:cNvSpPr>
              <p:nvPr/>
            </p:nvSpPr>
            <p:spPr bwMode="white">
              <a:xfrm>
                <a:off x="3690" y="3285"/>
                <a:ext cx="396" cy="92"/>
              </a:xfrm>
              <a:prstGeom prst="rect">
                <a:avLst/>
              </a:prstGeom>
              <a:solidFill>
                <a:srgbClr val="000089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74954" name="Rectangle 10"/>
              <p:cNvSpPr>
                <a:spLocks noChangeArrowheads="1"/>
              </p:cNvSpPr>
              <p:nvPr/>
            </p:nvSpPr>
            <p:spPr bwMode="white">
              <a:xfrm>
                <a:off x="3694" y="3285"/>
                <a:ext cx="396" cy="92"/>
              </a:xfrm>
              <a:prstGeom prst="rect">
                <a:avLst/>
              </a:prstGeom>
              <a:solidFill>
                <a:srgbClr val="000080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74955" name="Freeform 11"/>
              <p:cNvSpPr>
                <a:spLocks/>
              </p:cNvSpPr>
              <p:nvPr/>
            </p:nvSpPr>
            <p:spPr bwMode="auto">
              <a:xfrm>
                <a:off x="3655" y="3265"/>
                <a:ext cx="468" cy="133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78" y="95"/>
                  </a:cxn>
                  <a:cxn ang="0">
                    <a:pos x="166" y="0"/>
                  </a:cxn>
                  <a:cxn ang="0">
                    <a:pos x="356" y="192"/>
                  </a:cxn>
                  <a:cxn ang="0">
                    <a:pos x="552" y="2"/>
                  </a:cxn>
                  <a:cxn ang="0">
                    <a:pos x="742" y="192"/>
                  </a:cxn>
                  <a:cxn ang="0">
                    <a:pos x="932" y="2"/>
                  </a:cxn>
                  <a:cxn ang="0">
                    <a:pos x="1124" y="192"/>
                  </a:cxn>
                  <a:cxn ang="0">
                    <a:pos x="1209" y="95"/>
                  </a:cxn>
                  <a:cxn ang="0">
                    <a:pos x="1293" y="95"/>
                  </a:cxn>
                </a:cxnLst>
                <a:rect l="0" t="0" r="r" b="b"/>
                <a:pathLst>
                  <a:path w="1293" h="192">
                    <a:moveTo>
                      <a:pt x="0" y="95"/>
                    </a:moveTo>
                    <a:lnTo>
                      <a:pt x="78" y="95"/>
                    </a:lnTo>
                    <a:lnTo>
                      <a:pt x="166" y="0"/>
                    </a:lnTo>
                    <a:lnTo>
                      <a:pt x="356" y="192"/>
                    </a:lnTo>
                    <a:lnTo>
                      <a:pt x="552" y="2"/>
                    </a:lnTo>
                    <a:lnTo>
                      <a:pt x="742" y="192"/>
                    </a:lnTo>
                    <a:lnTo>
                      <a:pt x="932" y="2"/>
                    </a:lnTo>
                    <a:lnTo>
                      <a:pt x="1124" y="192"/>
                    </a:lnTo>
                    <a:lnTo>
                      <a:pt x="1209" y="95"/>
                    </a:lnTo>
                    <a:lnTo>
                      <a:pt x="1293" y="95"/>
                    </a:ln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874956" name="Rectangle 12"/>
            <p:cNvSpPr>
              <a:spLocks noChangeArrowheads="1"/>
            </p:cNvSpPr>
            <p:nvPr/>
          </p:nvSpPr>
          <p:spPr bwMode="gray">
            <a:xfrm>
              <a:off x="3624" y="3353"/>
              <a:ext cx="67" cy="216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74957" name="Line 13"/>
            <p:cNvSpPr>
              <a:spLocks noChangeShapeType="1"/>
            </p:cNvSpPr>
            <p:nvPr/>
          </p:nvSpPr>
          <p:spPr bwMode="auto">
            <a:xfrm>
              <a:off x="3608" y="3353"/>
              <a:ext cx="0" cy="216"/>
            </a:xfrm>
            <a:prstGeom prst="line">
              <a:avLst/>
            </a:prstGeom>
            <a:noFill/>
            <a:ln w="952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74958" name="Line 14"/>
            <p:cNvSpPr>
              <a:spLocks noChangeShapeType="1"/>
            </p:cNvSpPr>
            <p:nvPr/>
          </p:nvSpPr>
          <p:spPr bwMode="auto">
            <a:xfrm>
              <a:off x="3706" y="3270"/>
              <a:ext cx="0" cy="38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3080" y="2887"/>
              <a:ext cx="406" cy="123"/>
              <a:chOff x="3655" y="3265"/>
              <a:chExt cx="468" cy="133"/>
            </a:xfrm>
          </p:grpSpPr>
          <p:sp>
            <p:nvSpPr>
              <p:cNvPr id="1874960" name="Rectangle 16"/>
              <p:cNvSpPr>
                <a:spLocks noChangeArrowheads="1"/>
              </p:cNvSpPr>
              <p:nvPr/>
            </p:nvSpPr>
            <p:spPr bwMode="white">
              <a:xfrm>
                <a:off x="3690" y="3285"/>
                <a:ext cx="396" cy="92"/>
              </a:xfrm>
              <a:prstGeom prst="rect">
                <a:avLst/>
              </a:prstGeom>
              <a:solidFill>
                <a:srgbClr val="000089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74961" name="Rectangle 17"/>
              <p:cNvSpPr>
                <a:spLocks noChangeArrowheads="1"/>
              </p:cNvSpPr>
              <p:nvPr/>
            </p:nvSpPr>
            <p:spPr bwMode="white">
              <a:xfrm>
                <a:off x="3694" y="3285"/>
                <a:ext cx="396" cy="92"/>
              </a:xfrm>
              <a:prstGeom prst="rect">
                <a:avLst/>
              </a:prstGeom>
              <a:solidFill>
                <a:srgbClr val="000080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74962" name="Freeform 18"/>
              <p:cNvSpPr>
                <a:spLocks/>
              </p:cNvSpPr>
              <p:nvPr/>
            </p:nvSpPr>
            <p:spPr bwMode="auto">
              <a:xfrm>
                <a:off x="3655" y="3265"/>
                <a:ext cx="468" cy="133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78" y="95"/>
                  </a:cxn>
                  <a:cxn ang="0">
                    <a:pos x="166" y="0"/>
                  </a:cxn>
                  <a:cxn ang="0">
                    <a:pos x="356" y="192"/>
                  </a:cxn>
                  <a:cxn ang="0">
                    <a:pos x="552" y="2"/>
                  </a:cxn>
                  <a:cxn ang="0">
                    <a:pos x="742" y="192"/>
                  </a:cxn>
                  <a:cxn ang="0">
                    <a:pos x="932" y="2"/>
                  </a:cxn>
                  <a:cxn ang="0">
                    <a:pos x="1124" y="192"/>
                  </a:cxn>
                  <a:cxn ang="0">
                    <a:pos x="1209" y="95"/>
                  </a:cxn>
                  <a:cxn ang="0">
                    <a:pos x="1293" y="95"/>
                  </a:cxn>
                </a:cxnLst>
                <a:rect l="0" t="0" r="r" b="b"/>
                <a:pathLst>
                  <a:path w="1293" h="192">
                    <a:moveTo>
                      <a:pt x="0" y="95"/>
                    </a:moveTo>
                    <a:lnTo>
                      <a:pt x="78" y="95"/>
                    </a:lnTo>
                    <a:lnTo>
                      <a:pt x="166" y="0"/>
                    </a:lnTo>
                    <a:lnTo>
                      <a:pt x="356" y="192"/>
                    </a:lnTo>
                    <a:lnTo>
                      <a:pt x="552" y="2"/>
                    </a:lnTo>
                    <a:lnTo>
                      <a:pt x="742" y="192"/>
                    </a:lnTo>
                    <a:lnTo>
                      <a:pt x="932" y="2"/>
                    </a:lnTo>
                    <a:lnTo>
                      <a:pt x="1124" y="192"/>
                    </a:lnTo>
                    <a:lnTo>
                      <a:pt x="1209" y="95"/>
                    </a:lnTo>
                    <a:lnTo>
                      <a:pt x="1293" y="95"/>
                    </a:ln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874963" name="Text Box 19"/>
            <p:cNvSpPr txBox="1">
              <a:spLocks noChangeArrowheads="1"/>
            </p:cNvSpPr>
            <p:nvPr/>
          </p:nvSpPr>
          <p:spPr bwMode="auto">
            <a:xfrm>
              <a:off x="3740" y="3536"/>
              <a:ext cx="4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chemeClr val="accent1"/>
                  </a:solidFill>
                </a:rPr>
                <a:t>12 V</a:t>
              </a:r>
            </a:p>
          </p:txBody>
        </p:sp>
        <p:sp>
          <p:nvSpPr>
            <p:cNvPr id="1874964" name="Text Box 20"/>
            <p:cNvSpPr txBox="1">
              <a:spLocks noChangeArrowheads="1"/>
            </p:cNvSpPr>
            <p:nvPr/>
          </p:nvSpPr>
          <p:spPr bwMode="auto">
            <a:xfrm>
              <a:off x="2829" y="2611"/>
              <a:ext cx="73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200" b="1" i="1">
                  <a:solidFill>
                    <a:schemeClr val="accent2"/>
                  </a:solidFill>
                </a:rPr>
                <a:t>R</a:t>
              </a:r>
              <a:r>
                <a:rPr lang="en-US" sz="2200" b="1" i="1" baseline="-25000">
                  <a:solidFill>
                    <a:schemeClr val="accent2"/>
                  </a:solidFill>
                </a:rPr>
                <a:t>1</a:t>
              </a:r>
              <a:r>
                <a:rPr lang="en-US" sz="2200" b="1">
                  <a:solidFill>
                    <a:schemeClr val="accent2"/>
                  </a:solidFill>
                </a:rPr>
                <a:t>= 4 </a:t>
              </a:r>
              <a:r>
                <a:rPr lang="en-US" sz="2200" b="1">
                  <a:solidFill>
                    <a:schemeClr val="accent2"/>
                  </a:solidFill>
                  <a:latin typeface="Symbol" pitchFamily="18" charset="2"/>
                </a:rPr>
                <a:t>W</a:t>
              </a:r>
              <a:endParaRPr lang="en-US" b="1">
                <a:solidFill>
                  <a:srgbClr val="00DFCA"/>
                </a:solidFill>
              </a:endParaRPr>
            </a:p>
          </p:txBody>
        </p:sp>
        <p:sp>
          <p:nvSpPr>
            <p:cNvPr id="1874965" name="Text Box 21"/>
            <p:cNvSpPr txBox="1">
              <a:spLocks noChangeArrowheads="1"/>
            </p:cNvSpPr>
            <p:nvPr/>
          </p:nvSpPr>
          <p:spPr bwMode="auto">
            <a:xfrm>
              <a:off x="3777" y="2618"/>
              <a:ext cx="729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200" b="1" i="1">
                  <a:solidFill>
                    <a:schemeClr val="accent2"/>
                  </a:solidFill>
                </a:rPr>
                <a:t>R</a:t>
              </a:r>
              <a:r>
                <a:rPr lang="en-US" sz="2200" b="1" i="1" baseline="-25000">
                  <a:solidFill>
                    <a:schemeClr val="accent2"/>
                  </a:solidFill>
                </a:rPr>
                <a:t>2</a:t>
              </a:r>
              <a:r>
                <a:rPr lang="en-US" sz="2200" b="1">
                  <a:solidFill>
                    <a:schemeClr val="accent2"/>
                  </a:solidFill>
                </a:rPr>
                <a:t>= 2 </a:t>
              </a:r>
              <a:r>
                <a:rPr lang="en-US" sz="2200" b="1">
                  <a:solidFill>
                    <a:schemeClr val="accent2"/>
                  </a:solidFill>
                  <a:latin typeface="Symbol" pitchFamily="18" charset="2"/>
                </a:rPr>
                <a:t>W</a:t>
              </a:r>
              <a:endParaRPr lang="en-US" sz="2200" b="1">
                <a:solidFill>
                  <a:srgbClr val="00DFCA"/>
                </a:solidFill>
              </a:endParaRPr>
            </a:p>
          </p:txBody>
        </p:sp>
      </p:grpSp>
      <p:sp>
        <p:nvSpPr>
          <p:cNvPr id="1874966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77825" y="1219200"/>
            <a:ext cx="4354513" cy="1177925"/>
          </a:xfrm>
          <a:noFill/>
          <a:ln/>
        </p:spPr>
        <p:txBody>
          <a:bodyPr/>
          <a:lstStyle/>
          <a:p>
            <a:pPr marL="401638" indent="-401638">
              <a:lnSpc>
                <a:spcPct val="140000"/>
              </a:lnSpc>
              <a:buFont typeface="Monotype Sorts" pitchFamily="2" charset="2"/>
              <a:buNone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In the circuit below, what is the voltage across </a:t>
            </a:r>
            <a:r>
              <a:rPr lang="en-US" b="1" i="1">
                <a:solidFill>
                  <a:schemeClr val="accent2"/>
                </a:solidFill>
              </a:rPr>
              <a:t>R</a:t>
            </a:r>
            <a:r>
              <a:rPr lang="en-US" b="1" i="1" baseline="-25000">
                <a:solidFill>
                  <a:schemeClr val="accent2"/>
                </a:solidFill>
              </a:rPr>
              <a:t>1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74967" name="Rectangle 23"/>
          <p:cNvSpPr>
            <a:spLocks noChangeArrowheads="1"/>
          </p:cNvSpPr>
          <p:nvPr/>
        </p:nvSpPr>
        <p:spPr bwMode="auto">
          <a:xfrm>
            <a:off x="5668963" y="779463"/>
            <a:ext cx="1984375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12 V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2)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zero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3)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6 V</a:t>
            </a: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4)   8 V</a:t>
            </a: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5)   4 V</a:t>
            </a:r>
            <a:endParaRPr lang="en-US" sz="2000" b="1"/>
          </a:p>
        </p:txBody>
      </p:sp>
      <p:sp>
        <p:nvSpPr>
          <p:cNvPr id="1874968" name="AutoShape 24"/>
          <p:cNvSpPr>
            <a:spLocks noChangeArrowheads="1"/>
          </p:cNvSpPr>
          <p:nvPr/>
        </p:nvSpPr>
        <p:spPr bwMode="auto">
          <a:xfrm>
            <a:off x="0" y="3244850"/>
            <a:ext cx="4478338" cy="32718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874969" name="Rectangle 25"/>
          <p:cNvSpPr>
            <a:spLocks noChangeArrowheads="1"/>
          </p:cNvSpPr>
          <p:nvPr/>
        </p:nvSpPr>
        <p:spPr bwMode="auto">
          <a:xfrm>
            <a:off x="0" y="3194050"/>
            <a:ext cx="4457700" cy="333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The voltage drop across R</a:t>
            </a:r>
            <a:r>
              <a:rPr lang="en-US" sz="2000" b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has to be twice as big as the drop across </a:t>
            </a:r>
            <a:r>
              <a:rPr lang="en-US" sz="20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sz="2000" b="1" i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sz="2000" b="1">
                <a:solidFill>
                  <a:schemeClr val="bg2"/>
                </a:solidFill>
              </a:rPr>
              <a:t>  This means that </a:t>
            </a:r>
            <a:r>
              <a:rPr lang="en-US" sz="2000" b="1" i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sz="2000" b="1" i="1" baseline="-2500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0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8 V</a:t>
            </a:r>
            <a:r>
              <a:rPr lang="en-US" sz="2000" b="1">
                <a:solidFill>
                  <a:schemeClr val="bg2"/>
                </a:solidFill>
              </a:rPr>
              <a:t> and </a:t>
            </a:r>
            <a:r>
              <a:rPr lang="en-US" sz="2000" b="1" i="1">
                <a:solidFill>
                  <a:schemeClr val="bg2"/>
                </a:solidFill>
              </a:rPr>
              <a:t>V</a:t>
            </a:r>
            <a:r>
              <a:rPr lang="en-US" sz="2000" b="1" i="1" baseline="-25000">
                <a:solidFill>
                  <a:schemeClr val="bg2"/>
                </a:solidFill>
              </a:rPr>
              <a:t>2</a:t>
            </a:r>
            <a:r>
              <a:rPr lang="en-US" sz="2000" b="1">
                <a:solidFill>
                  <a:schemeClr val="bg2"/>
                </a:solidFill>
              </a:rPr>
              <a:t> = 4 V. Or else you could find the current  </a:t>
            </a:r>
            <a:r>
              <a:rPr lang="en-US" sz="2000" b="1" i="1">
                <a:solidFill>
                  <a:schemeClr val="bg2"/>
                </a:solidFill>
              </a:rPr>
              <a:t>I = V/R</a:t>
            </a:r>
            <a:r>
              <a:rPr lang="en-US" sz="2000" b="1">
                <a:solidFill>
                  <a:schemeClr val="bg2"/>
                </a:solidFill>
              </a:rPr>
              <a:t> = (12 V)/(6 </a:t>
            </a:r>
            <a:r>
              <a:rPr lang="en-US" sz="2000" b="1">
                <a:solidFill>
                  <a:schemeClr val="bg2"/>
                </a:solidFill>
                <a:latin typeface="Symbol" pitchFamily="18" charset="2"/>
              </a:rPr>
              <a:t>W)</a:t>
            </a:r>
            <a:r>
              <a:rPr lang="en-US" sz="2000" b="1">
                <a:solidFill>
                  <a:schemeClr val="bg2"/>
                </a:solidFill>
              </a:rPr>
              <a:t> = 2 A, then use Ohm’s Law to get voltages.</a:t>
            </a:r>
            <a:r>
              <a:rPr lang="en-US" sz="2200" b="1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874970" name="Text Box 26"/>
          <p:cNvSpPr txBox="1">
            <a:spLocks noChangeArrowheads="1"/>
          </p:cNvSpPr>
          <p:nvPr/>
        </p:nvSpPr>
        <p:spPr bwMode="auto">
          <a:xfrm>
            <a:off x="1606550" y="6451600"/>
            <a:ext cx="6869113" cy="406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What happens if the voltage is doubled?</a:t>
            </a: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6994" name="AutoShape 2"/>
          <p:cNvSpPr>
            <a:spLocks noChangeArrowheads="1"/>
          </p:cNvSpPr>
          <p:nvPr/>
        </p:nvSpPr>
        <p:spPr bwMode="auto">
          <a:xfrm>
            <a:off x="0" y="0"/>
            <a:ext cx="9144000" cy="33496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76995" name="Rectangle 3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7)</a:t>
            </a:r>
            <a:r>
              <a:rPr lang="en-US" sz="2800" i="1" dirty="0"/>
              <a:t>	</a:t>
            </a:r>
            <a:r>
              <a:rPr lang="en-US" sz="2800" dirty="0">
                <a:solidFill>
                  <a:schemeClr val="accent2"/>
                </a:solidFill>
              </a:rPr>
              <a:t>Parallel Resistors I</a:t>
            </a:r>
          </a:p>
        </p:txBody>
      </p:sp>
      <p:sp>
        <p:nvSpPr>
          <p:cNvPr id="18769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77825" y="1219200"/>
            <a:ext cx="4354513" cy="1073150"/>
          </a:xfrm>
          <a:noFill/>
          <a:ln/>
        </p:spPr>
        <p:txBody>
          <a:bodyPr/>
          <a:lstStyle/>
          <a:p>
            <a:pPr marL="401638" indent="-401638">
              <a:lnSpc>
                <a:spcPct val="150000"/>
              </a:lnSpc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In the circuit below, what is the current through </a:t>
            </a:r>
            <a:r>
              <a:rPr lang="en-US" b="1" i="1">
                <a:solidFill>
                  <a:schemeClr val="accent2"/>
                </a:solidFill>
              </a:rPr>
              <a:t>R</a:t>
            </a:r>
            <a:r>
              <a:rPr lang="en-US" b="1" i="1" baseline="-25000">
                <a:solidFill>
                  <a:schemeClr val="accent2"/>
                </a:solidFill>
              </a:rPr>
              <a:t>1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162675" y="3451225"/>
            <a:ext cx="2767013" cy="3008313"/>
            <a:chOff x="1741" y="2246"/>
            <a:chExt cx="1743" cy="1895"/>
          </a:xfrm>
        </p:grpSpPr>
        <p:sp>
          <p:nvSpPr>
            <p:cNvPr id="1876998" name="Rectangle 6"/>
            <p:cNvSpPr>
              <a:spLocks noChangeArrowheads="1"/>
            </p:cNvSpPr>
            <p:nvPr/>
          </p:nvSpPr>
          <p:spPr bwMode="auto">
            <a:xfrm>
              <a:off x="1741" y="2246"/>
              <a:ext cx="1743" cy="189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76999" name="Rectangle 7"/>
            <p:cNvSpPr>
              <a:spLocks noChangeArrowheads="1"/>
            </p:cNvSpPr>
            <p:nvPr/>
          </p:nvSpPr>
          <p:spPr bwMode="auto">
            <a:xfrm>
              <a:off x="1879" y="2788"/>
              <a:ext cx="1511" cy="1053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419" y="2714"/>
              <a:ext cx="406" cy="131"/>
              <a:chOff x="3655" y="3265"/>
              <a:chExt cx="468" cy="133"/>
            </a:xfrm>
          </p:grpSpPr>
          <p:sp>
            <p:nvSpPr>
              <p:cNvPr id="1877001" name="Rectangle 9"/>
              <p:cNvSpPr>
                <a:spLocks noChangeArrowheads="1"/>
              </p:cNvSpPr>
              <p:nvPr/>
            </p:nvSpPr>
            <p:spPr bwMode="white">
              <a:xfrm>
                <a:off x="3690" y="3285"/>
                <a:ext cx="396" cy="92"/>
              </a:xfrm>
              <a:prstGeom prst="rect">
                <a:avLst/>
              </a:prstGeom>
              <a:solidFill>
                <a:schemeClr val="bg2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77002" name="Rectangle 10"/>
              <p:cNvSpPr>
                <a:spLocks noChangeArrowheads="1"/>
              </p:cNvSpPr>
              <p:nvPr/>
            </p:nvSpPr>
            <p:spPr bwMode="white">
              <a:xfrm>
                <a:off x="3694" y="3285"/>
                <a:ext cx="396" cy="92"/>
              </a:xfrm>
              <a:prstGeom prst="rect">
                <a:avLst/>
              </a:prstGeom>
              <a:solidFill>
                <a:schemeClr val="bg2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77003" name="Freeform 11"/>
              <p:cNvSpPr>
                <a:spLocks/>
              </p:cNvSpPr>
              <p:nvPr/>
            </p:nvSpPr>
            <p:spPr bwMode="auto">
              <a:xfrm>
                <a:off x="3655" y="3265"/>
                <a:ext cx="468" cy="133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78" y="95"/>
                  </a:cxn>
                  <a:cxn ang="0">
                    <a:pos x="166" y="0"/>
                  </a:cxn>
                  <a:cxn ang="0">
                    <a:pos x="356" y="192"/>
                  </a:cxn>
                  <a:cxn ang="0">
                    <a:pos x="552" y="2"/>
                  </a:cxn>
                  <a:cxn ang="0">
                    <a:pos x="742" y="192"/>
                  </a:cxn>
                  <a:cxn ang="0">
                    <a:pos x="932" y="2"/>
                  </a:cxn>
                  <a:cxn ang="0">
                    <a:pos x="1124" y="192"/>
                  </a:cxn>
                  <a:cxn ang="0">
                    <a:pos x="1209" y="95"/>
                  </a:cxn>
                  <a:cxn ang="0">
                    <a:pos x="1293" y="95"/>
                  </a:cxn>
                </a:cxnLst>
                <a:rect l="0" t="0" r="r" b="b"/>
                <a:pathLst>
                  <a:path w="1293" h="192">
                    <a:moveTo>
                      <a:pt x="0" y="95"/>
                    </a:moveTo>
                    <a:lnTo>
                      <a:pt x="78" y="95"/>
                    </a:lnTo>
                    <a:lnTo>
                      <a:pt x="166" y="0"/>
                    </a:lnTo>
                    <a:lnTo>
                      <a:pt x="356" y="192"/>
                    </a:lnTo>
                    <a:lnTo>
                      <a:pt x="552" y="2"/>
                    </a:lnTo>
                    <a:lnTo>
                      <a:pt x="742" y="192"/>
                    </a:lnTo>
                    <a:lnTo>
                      <a:pt x="932" y="2"/>
                    </a:lnTo>
                    <a:lnTo>
                      <a:pt x="1124" y="192"/>
                    </a:lnTo>
                    <a:lnTo>
                      <a:pt x="1209" y="95"/>
                    </a:lnTo>
                    <a:lnTo>
                      <a:pt x="1293" y="95"/>
                    </a:lnTo>
                  </a:path>
                </a:pathLst>
              </a:custGeom>
              <a:solidFill>
                <a:schemeClr val="bg2"/>
              </a:solidFill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877004" name="Rectangle 12"/>
            <p:cNvSpPr>
              <a:spLocks noChangeArrowheads="1"/>
            </p:cNvSpPr>
            <p:nvPr/>
          </p:nvSpPr>
          <p:spPr bwMode="gray">
            <a:xfrm>
              <a:off x="2605" y="3727"/>
              <a:ext cx="67" cy="216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77005" name="Line 13"/>
            <p:cNvSpPr>
              <a:spLocks noChangeShapeType="1"/>
            </p:cNvSpPr>
            <p:nvPr/>
          </p:nvSpPr>
          <p:spPr bwMode="auto">
            <a:xfrm>
              <a:off x="2589" y="3727"/>
              <a:ext cx="0" cy="216"/>
            </a:xfrm>
            <a:prstGeom prst="line">
              <a:avLst/>
            </a:prstGeom>
            <a:noFill/>
            <a:ln w="952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77006" name="Line 14"/>
            <p:cNvSpPr>
              <a:spLocks noChangeShapeType="1"/>
            </p:cNvSpPr>
            <p:nvPr/>
          </p:nvSpPr>
          <p:spPr bwMode="auto">
            <a:xfrm>
              <a:off x="2687" y="3644"/>
              <a:ext cx="0" cy="38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77007" name="Text Box 15"/>
            <p:cNvSpPr txBox="1">
              <a:spLocks noChangeArrowheads="1"/>
            </p:cNvSpPr>
            <p:nvPr/>
          </p:nvSpPr>
          <p:spPr bwMode="auto">
            <a:xfrm>
              <a:off x="2721" y="3910"/>
              <a:ext cx="445" cy="23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chemeClr val="accent1"/>
                  </a:solidFill>
                </a:rPr>
                <a:t>10 V</a:t>
              </a:r>
            </a:p>
          </p:txBody>
        </p:sp>
        <p:sp>
          <p:nvSpPr>
            <p:cNvPr id="1877008" name="Text Box 16"/>
            <p:cNvSpPr txBox="1">
              <a:spLocks noChangeArrowheads="1"/>
            </p:cNvSpPr>
            <p:nvPr/>
          </p:nvSpPr>
          <p:spPr bwMode="auto">
            <a:xfrm>
              <a:off x="2276" y="2993"/>
              <a:ext cx="744" cy="24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200" b="1" i="1">
                  <a:solidFill>
                    <a:schemeClr val="accent2"/>
                  </a:solidFill>
                </a:rPr>
                <a:t>R</a:t>
              </a:r>
              <a:r>
                <a:rPr lang="en-US" sz="2200" b="1" i="1" baseline="-25000">
                  <a:solidFill>
                    <a:schemeClr val="accent2"/>
                  </a:solidFill>
                </a:rPr>
                <a:t>1</a:t>
              </a:r>
              <a:r>
                <a:rPr lang="en-US" sz="2200" b="1">
                  <a:solidFill>
                    <a:schemeClr val="accent2"/>
                  </a:solidFill>
                </a:rPr>
                <a:t>= 5 </a:t>
              </a:r>
              <a:r>
                <a:rPr lang="en-US" sz="2200" b="1">
                  <a:solidFill>
                    <a:schemeClr val="accent2"/>
                  </a:solidFill>
                  <a:latin typeface="Symbol" pitchFamily="18" charset="2"/>
                </a:rPr>
                <a:t>W</a:t>
              </a:r>
              <a:endParaRPr lang="en-US" sz="2200" b="1">
                <a:solidFill>
                  <a:srgbClr val="00DFCA"/>
                </a:solidFill>
              </a:endParaRPr>
            </a:p>
          </p:txBody>
        </p:sp>
        <p:sp>
          <p:nvSpPr>
            <p:cNvPr id="1877009" name="Text Box 17"/>
            <p:cNvSpPr txBox="1">
              <a:spLocks noChangeArrowheads="1"/>
            </p:cNvSpPr>
            <p:nvPr/>
          </p:nvSpPr>
          <p:spPr bwMode="auto">
            <a:xfrm>
              <a:off x="2249" y="2407"/>
              <a:ext cx="744" cy="24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200" b="1" i="1">
                  <a:solidFill>
                    <a:schemeClr val="accent2"/>
                  </a:solidFill>
                </a:rPr>
                <a:t>R</a:t>
              </a:r>
              <a:r>
                <a:rPr lang="en-US" sz="2200" b="1" i="1" baseline="-25000">
                  <a:solidFill>
                    <a:schemeClr val="accent2"/>
                  </a:solidFill>
                </a:rPr>
                <a:t>2</a:t>
              </a:r>
              <a:r>
                <a:rPr lang="en-US" sz="2200" b="1">
                  <a:solidFill>
                    <a:schemeClr val="accent2"/>
                  </a:solidFill>
                </a:rPr>
                <a:t>= 2 </a:t>
              </a:r>
              <a:r>
                <a:rPr lang="en-US" sz="2200" b="1">
                  <a:solidFill>
                    <a:schemeClr val="accent2"/>
                  </a:solidFill>
                  <a:latin typeface="Symbol" pitchFamily="18" charset="2"/>
                </a:rPr>
                <a:t>W</a:t>
              </a:r>
              <a:endParaRPr lang="en-US" sz="2200" b="1">
                <a:solidFill>
                  <a:schemeClr val="accent2"/>
                </a:solidFill>
              </a:endParaRPr>
            </a:p>
          </p:txBody>
        </p:sp>
        <p:sp>
          <p:nvSpPr>
            <p:cNvPr id="1877010" name="Line 18"/>
            <p:cNvSpPr>
              <a:spLocks noChangeShapeType="1"/>
            </p:cNvSpPr>
            <p:nvPr/>
          </p:nvSpPr>
          <p:spPr bwMode="auto">
            <a:xfrm>
              <a:off x="1888" y="3312"/>
              <a:ext cx="150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2443" y="3245"/>
              <a:ext cx="406" cy="123"/>
              <a:chOff x="3655" y="3265"/>
              <a:chExt cx="468" cy="133"/>
            </a:xfrm>
          </p:grpSpPr>
          <p:sp>
            <p:nvSpPr>
              <p:cNvPr id="1877012" name="Rectangle 20"/>
              <p:cNvSpPr>
                <a:spLocks noChangeArrowheads="1"/>
              </p:cNvSpPr>
              <p:nvPr/>
            </p:nvSpPr>
            <p:spPr bwMode="white">
              <a:xfrm>
                <a:off x="3690" y="3285"/>
                <a:ext cx="396" cy="92"/>
              </a:xfrm>
              <a:prstGeom prst="rect">
                <a:avLst/>
              </a:prstGeom>
              <a:solidFill>
                <a:schemeClr val="bg2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77013" name="Rectangle 21"/>
              <p:cNvSpPr>
                <a:spLocks noChangeArrowheads="1"/>
              </p:cNvSpPr>
              <p:nvPr/>
            </p:nvSpPr>
            <p:spPr bwMode="white">
              <a:xfrm>
                <a:off x="3694" y="3285"/>
                <a:ext cx="396" cy="92"/>
              </a:xfrm>
              <a:prstGeom prst="rect">
                <a:avLst/>
              </a:prstGeom>
              <a:solidFill>
                <a:schemeClr val="bg2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77014" name="Freeform 22"/>
              <p:cNvSpPr>
                <a:spLocks/>
              </p:cNvSpPr>
              <p:nvPr/>
            </p:nvSpPr>
            <p:spPr bwMode="auto">
              <a:xfrm>
                <a:off x="3655" y="3265"/>
                <a:ext cx="468" cy="133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78" y="95"/>
                  </a:cxn>
                  <a:cxn ang="0">
                    <a:pos x="166" y="0"/>
                  </a:cxn>
                  <a:cxn ang="0">
                    <a:pos x="356" y="192"/>
                  </a:cxn>
                  <a:cxn ang="0">
                    <a:pos x="552" y="2"/>
                  </a:cxn>
                  <a:cxn ang="0">
                    <a:pos x="742" y="192"/>
                  </a:cxn>
                  <a:cxn ang="0">
                    <a:pos x="932" y="2"/>
                  </a:cxn>
                  <a:cxn ang="0">
                    <a:pos x="1124" y="192"/>
                  </a:cxn>
                  <a:cxn ang="0">
                    <a:pos x="1209" y="95"/>
                  </a:cxn>
                  <a:cxn ang="0">
                    <a:pos x="1293" y="95"/>
                  </a:cxn>
                </a:cxnLst>
                <a:rect l="0" t="0" r="r" b="b"/>
                <a:pathLst>
                  <a:path w="1293" h="192">
                    <a:moveTo>
                      <a:pt x="0" y="95"/>
                    </a:moveTo>
                    <a:lnTo>
                      <a:pt x="78" y="95"/>
                    </a:lnTo>
                    <a:lnTo>
                      <a:pt x="166" y="0"/>
                    </a:lnTo>
                    <a:lnTo>
                      <a:pt x="356" y="192"/>
                    </a:lnTo>
                    <a:lnTo>
                      <a:pt x="552" y="2"/>
                    </a:lnTo>
                    <a:lnTo>
                      <a:pt x="742" y="192"/>
                    </a:lnTo>
                    <a:lnTo>
                      <a:pt x="932" y="2"/>
                    </a:lnTo>
                    <a:lnTo>
                      <a:pt x="1124" y="192"/>
                    </a:lnTo>
                    <a:lnTo>
                      <a:pt x="1209" y="95"/>
                    </a:lnTo>
                    <a:lnTo>
                      <a:pt x="1293" y="95"/>
                    </a:lnTo>
                  </a:path>
                </a:pathLst>
              </a:custGeom>
              <a:solidFill>
                <a:schemeClr val="bg2"/>
              </a:solidFill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1877015" name="Rectangle 23"/>
          <p:cNvSpPr>
            <a:spLocks noChangeArrowheads="1"/>
          </p:cNvSpPr>
          <p:nvPr/>
        </p:nvSpPr>
        <p:spPr bwMode="auto">
          <a:xfrm>
            <a:off x="5748338" y="842963"/>
            <a:ext cx="247650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10 A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2)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zero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3)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5 A</a:t>
            </a: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4)   2 A</a:t>
            </a: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5)   7 A</a:t>
            </a:r>
            <a:endParaRPr lang="en-US" sz="20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9042" name="AutoShape 2"/>
          <p:cNvSpPr>
            <a:spLocks noChangeArrowheads="1"/>
          </p:cNvSpPr>
          <p:nvPr/>
        </p:nvSpPr>
        <p:spPr bwMode="auto">
          <a:xfrm>
            <a:off x="0" y="3582988"/>
            <a:ext cx="6080125" cy="1903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879043" name="Rectangle 3"/>
          <p:cNvSpPr>
            <a:spLocks noChangeArrowheads="1"/>
          </p:cNvSpPr>
          <p:nvPr/>
        </p:nvSpPr>
        <p:spPr bwMode="auto">
          <a:xfrm>
            <a:off x="0" y="3600450"/>
            <a:ext cx="60372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4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The </a:t>
            </a:r>
            <a:r>
              <a:rPr lang="en-US" sz="20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voltage</a:t>
            </a:r>
            <a:r>
              <a:rPr lang="en-US" sz="2000" b="1">
                <a:solidFill>
                  <a:schemeClr val="bg2"/>
                </a:solidFill>
              </a:rPr>
              <a:t> is the </a:t>
            </a:r>
            <a:r>
              <a:rPr lang="en-US" sz="20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same</a:t>
            </a:r>
            <a:r>
              <a:rPr lang="en-US" sz="2000" b="1">
                <a:solidFill>
                  <a:schemeClr val="bg2"/>
                </a:solidFill>
              </a:rPr>
              <a:t> (10 V) across each resistor because they are in parallel.  Thus, we can use Ohm’s Law, </a:t>
            </a:r>
            <a:r>
              <a:rPr lang="en-US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sz="20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I</a:t>
            </a:r>
            <a:r>
              <a:rPr lang="en-US" sz="20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</a:t>
            </a:r>
            <a:r>
              <a:rPr lang="en-US" sz="20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000" b="1" i="1">
                <a:solidFill>
                  <a:srgbClr val="FF0000"/>
                </a:solidFill>
              </a:rPr>
              <a:t>  </a:t>
            </a:r>
            <a:r>
              <a:rPr lang="en-US" sz="2000" b="1">
                <a:solidFill>
                  <a:schemeClr val="bg2"/>
                </a:solidFill>
              </a:rPr>
              <a:t> to find the current </a:t>
            </a:r>
            <a:r>
              <a:rPr lang="en-US" sz="2000" b="1" i="1">
                <a:solidFill>
                  <a:srgbClr val="FF0000"/>
                </a:solidFill>
              </a:rPr>
              <a:t> </a:t>
            </a:r>
            <a:r>
              <a:rPr lang="en-US" sz="2000" b="1" i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000" b="1" i="1" baseline="-2500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0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2 A</a:t>
            </a:r>
            <a:r>
              <a:rPr lang="en-US" sz="2000" b="1">
                <a:solidFill>
                  <a:schemeClr val="bg2"/>
                </a:solidFill>
              </a:rPr>
              <a:t>.</a:t>
            </a:r>
            <a:r>
              <a:rPr lang="en-US" sz="2200" b="1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879044" name="AutoShape 4"/>
          <p:cNvSpPr>
            <a:spLocks noChangeArrowheads="1"/>
          </p:cNvSpPr>
          <p:nvPr/>
        </p:nvSpPr>
        <p:spPr bwMode="auto">
          <a:xfrm>
            <a:off x="0" y="0"/>
            <a:ext cx="9144000" cy="33496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79045" name="Rectangle 5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7)</a:t>
            </a:r>
            <a:r>
              <a:rPr lang="en-US" sz="2800" i="1" dirty="0"/>
              <a:t>	</a:t>
            </a:r>
            <a:r>
              <a:rPr lang="en-US" sz="2800" dirty="0">
                <a:solidFill>
                  <a:schemeClr val="accent2"/>
                </a:solidFill>
              </a:rPr>
              <a:t>Parallel Resistors I</a:t>
            </a:r>
          </a:p>
        </p:txBody>
      </p:sp>
      <p:sp>
        <p:nvSpPr>
          <p:cNvPr id="1879046" name="Oval 6"/>
          <p:cNvSpPr>
            <a:spLocks noChangeArrowheads="1"/>
          </p:cNvSpPr>
          <p:nvPr/>
        </p:nvSpPr>
        <p:spPr bwMode="auto">
          <a:xfrm>
            <a:off x="5481638" y="2260600"/>
            <a:ext cx="1755775" cy="538163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8790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77825" y="1219200"/>
            <a:ext cx="4354513" cy="1073150"/>
          </a:xfrm>
          <a:noFill/>
          <a:ln/>
        </p:spPr>
        <p:txBody>
          <a:bodyPr/>
          <a:lstStyle/>
          <a:p>
            <a:pPr marL="401638" indent="-401638">
              <a:lnSpc>
                <a:spcPct val="150000"/>
              </a:lnSpc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In the circuit below, what is the current through </a:t>
            </a:r>
            <a:r>
              <a:rPr lang="en-US" b="1" i="1">
                <a:solidFill>
                  <a:schemeClr val="accent2"/>
                </a:solidFill>
              </a:rPr>
              <a:t>R</a:t>
            </a:r>
            <a:r>
              <a:rPr lang="en-US" b="1" i="1" baseline="-25000">
                <a:solidFill>
                  <a:schemeClr val="accent2"/>
                </a:solidFill>
              </a:rPr>
              <a:t>1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162675" y="3451225"/>
            <a:ext cx="2767013" cy="3008313"/>
            <a:chOff x="1741" y="2246"/>
            <a:chExt cx="1743" cy="1895"/>
          </a:xfrm>
        </p:grpSpPr>
        <p:sp>
          <p:nvSpPr>
            <p:cNvPr id="1879049" name="Rectangle 9"/>
            <p:cNvSpPr>
              <a:spLocks noChangeArrowheads="1"/>
            </p:cNvSpPr>
            <p:nvPr/>
          </p:nvSpPr>
          <p:spPr bwMode="auto">
            <a:xfrm>
              <a:off x="1741" y="2246"/>
              <a:ext cx="1743" cy="189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79050" name="Rectangle 10"/>
            <p:cNvSpPr>
              <a:spLocks noChangeArrowheads="1"/>
            </p:cNvSpPr>
            <p:nvPr/>
          </p:nvSpPr>
          <p:spPr bwMode="auto">
            <a:xfrm>
              <a:off x="1879" y="2788"/>
              <a:ext cx="1511" cy="1053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2419" y="2714"/>
              <a:ext cx="406" cy="131"/>
              <a:chOff x="3655" y="3265"/>
              <a:chExt cx="468" cy="133"/>
            </a:xfrm>
          </p:grpSpPr>
          <p:sp>
            <p:nvSpPr>
              <p:cNvPr id="1879052" name="Rectangle 12"/>
              <p:cNvSpPr>
                <a:spLocks noChangeArrowheads="1"/>
              </p:cNvSpPr>
              <p:nvPr/>
            </p:nvSpPr>
            <p:spPr bwMode="white">
              <a:xfrm>
                <a:off x="3690" y="3285"/>
                <a:ext cx="396" cy="92"/>
              </a:xfrm>
              <a:prstGeom prst="rect">
                <a:avLst/>
              </a:prstGeom>
              <a:solidFill>
                <a:schemeClr val="bg2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79053" name="Rectangle 13"/>
              <p:cNvSpPr>
                <a:spLocks noChangeArrowheads="1"/>
              </p:cNvSpPr>
              <p:nvPr/>
            </p:nvSpPr>
            <p:spPr bwMode="white">
              <a:xfrm>
                <a:off x="3694" y="3285"/>
                <a:ext cx="396" cy="92"/>
              </a:xfrm>
              <a:prstGeom prst="rect">
                <a:avLst/>
              </a:prstGeom>
              <a:solidFill>
                <a:schemeClr val="bg2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79054" name="Freeform 14"/>
              <p:cNvSpPr>
                <a:spLocks/>
              </p:cNvSpPr>
              <p:nvPr/>
            </p:nvSpPr>
            <p:spPr bwMode="auto">
              <a:xfrm>
                <a:off x="3655" y="3265"/>
                <a:ext cx="468" cy="133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78" y="95"/>
                  </a:cxn>
                  <a:cxn ang="0">
                    <a:pos x="166" y="0"/>
                  </a:cxn>
                  <a:cxn ang="0">
                    <a:pos x="356" y="192"/>
                  </a:cxn>
                  <a:cxn ang="0">
                    <a:pos x="552" y="2"/>
                  </a:cxn>
                  <a:cxn ang="0">
                    <a:pos x="742" y="192"/>
                  </a:cxn>
                  <a:cxn ang="0">
                    <a:pos x="932" y="2"/>
                  </a:cxn>
                  <a:cxn ang="0">
                    <a:pos x="1124" y="192"/>
                  </a:cxn>
                  <a:cxn ang="0">
                    <a:pos x="1209" y="95"/>
                  </a:cxn>
                  <a:cxn ang="0">
                    <a:pos x="1293" y="95"/>
                  </a:cxn>
                </a:cxnLst>
                <a:rect l="0" t="0" r="r" b="b"/>
                <a:pathLst>
                  <a:path w="1293" h="192">
                    <a:moveTo>
                      <a:pt x="0" y="95"/>
                    </a:moveTo>
                    <a:lnTo>
                      <a:pt x="78" y="95"/>
                    </a:lnTo>
                    <a:lnTo>
                      <a:pt x="166" y="0"/>
                    </a:lnTo>
                    <a:lnTo>
                      <a:pt x="356" y="192"/>
                    </a:lnTo>
                    <a:lnTo>
                      <a:pt x="552" y="2"/>
                    </a:lnTo>
                    <a:lnTo>
                      <a:pt x="742" y="192"/>
                    </a:lnTo>
                    <a:lnTo>
                      <a:pt x="932" y="2"/>
                    </a:lnTo>
                    <a:lnTo>
                      <a:pt x="1124" y="192"/>
                    </a:lnTo>
                    <a:lnTo>
                      <a:pt x="1209" y="95"/>
                    </a:lnTo>
                    <a:lnTo>
                      <a:pt x="1293" y="95"/>
                    </a:lnTo>
                  </a:path>
                </a:pathLst>
              </a:custGeom>
              <a:solidFill>
                <a:schemeClr val="bg2"/>
              </a:solidFill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879055" name="Rectangle 15"/>
            <p:cNvSpPr>
              <a:spLocks noChangeArrowheads="1"/>
            </p:cNvSpPr>
            <p:nvPr/>
          </p:nvSpPr>
          <p:spPr bwMode="gray">
            <a:xfrm>
              <a:off x="2605" y="3727"/>
              <a:ext cx="67" cy="216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79056" name="Line 16"/>
            <p:cNvSpPr>
              <a:spLocks noChangeShapeType="1"/>
            </p:cNvSpPr>
            <p:nvPr/>
          </p:nvSpPr>
          <p:spPr bwMode="auto">
            <a:xfrm>
              <a:off x="2589" y="3727"/>
              <a:ext cx="0" cy="216"/>
            </a:xfrm>
            <a:prstGeom prst="line">
              <a:avLst/>
            </a:prstGeom>
            <a:noFill/>
            <a:ln w="952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79057" name="Line 17"/>
            <p:cNvSpPr>
              <a:spLocks noChangeShapeType="1"/>
            </p:cNvSpPr>
            <p:nvPr/>
          </p:nvSpPr>
          <p:spPr bwMode="auto">
            <a:xfrm>
              <a:off x="2687" y="3644"/>
              <a:ext cx="0" cy="38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79058" name="Text Box 18"/>
            <p:cNvSpPr txBox="1">
              <a:spLocks noChangeArrowheads="1"/>
            </p:cNvSpPr>
            <p:nvPr/>
          </p:nvSpPr>
          <p:spPr bwMode="auto">
            <a:xfrm>
              <a:off x="2721" y="3910"/>
              <a:ext cx="445" cy="23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chemeClr val="accent1"/>
                  </a:solidFill>
                </a:rPr>
                <a:t>10 V</a:t>
              </a:r>
            </a:p>
          </p:txBody>
        </p:sp>
        <p:sp>
          <p:nvSpPr>
            <p:cNvPr id="1879059" name="Text Box 19"/>
            <p:cNvSpPr txBox="1">
              <a:spLocks noChangeArrowheads="1"/>
            </p:cNvSpPr>
            <p:nvPr/>
          </p:nvSpPr>
          <p:spPr bwMode="auto">
            <a:xfrm>
              <a:off x="2276" y="2993"/>
              <a:ext cx="744" cy="24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200" b="1" i="1">
                  <a:solidFill>
                    <a:schemeClr val="accent2"/>
                  </a:solidFill>
                </a:rPr>
                <a:t>R</a:t>
              </a:r>
              <a:r>
                <a:rPr lang="en-US" sz="2200" b="1" i="1" baseline="-25000">
                  <a:solidFill>
                    <a:schemeClr val="accent2"/>
                  </a:solidFill>
                </a:rPr>
                <a:t>1</a:t>
              </a:r>
              <a:r>
                <a:rPr lang="en-US" sz="2200" b="1">
                  <a:solidFill>
                    <a:schemeClr val="accent2"/>
                  </a:solidFill>
                </a:rPr>
                <a:t>= 5 </a:t>
              </a:r>
              <a:r>
                <a:rPr lang="en-US" sz="2200" b="1">
                  <a:solidFill>
                    <a:schemeClr val="accent2"/>
                  </a:solidFill>
                  <a:latin typeface="Symbol" pitchFamily="18" charset="2"/>
                </a:rPr>
                <a:t>W</a:t>
              </a:r>
              <a:endParaRPr lang="en-US" sz="2200" b="1">
                <a:solidFill>
                  <a:srgbClr val="00DFCA"/>
                </a:solidFill>
              </a:endParaRPr>
            </a:p>
          </p:txBody>
        </p:sp>
        <p:sp>
          <p:nvSpPr>
            <p:cNvPr id="1879060" name="Text Box 20"/>
            <p:cNvSpPr txBox="1">
              <a:spLocks noChangeArrowheads="1"/>
            </p:cNvSpPr>
            <p:nvPr/>
          </p:nvSpPr>
          <p:spPr bwMode="auto">
            <a:xfrm>
              <a:off x="2249" y="2407"/>
              <a:ext cx="744" cy="24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200" b="1" i="1">
                  <a:solidFill>
                    <a:schemeClr val="accent2"/>
                  </a:solidFill>
                </a:rPr>
                <a:t>R</a:t>
              </a:r>
              <a:r>
                <a:rPr lang="en-US" sz="2200" b="1" i="1" baseline="-25000">
                  <a:solidFill>
                    <a:schemeClr val="accent2"/>
                  </a:solidFill>
                </a:rPr>
                <a:t>2</a:t>
              </a:r>
              <a:r>
                <a:rPr lang="en-US" sz="2200" b="1">
                  <a:solidFill>
                    <a:schemeClr val="accent2"/>
                  </a:solidFill>
                </a:rPr>
                <a:t>= 2 </a:t>
              </a:r>
              <a:r>
                <a:rPr lang="en-US" sz="2200" b="1">
                  <a:solidFill>
                    <a:schemeClr val="accent2"/>
                  </a:solidFill>
                  <a:latin typeface="Symbol" pitchFamily="18" charset="2"/>
                </a:rPr>
                <a:t>W</a:t>
              </a:r>
              <a:endParaRPr lang="en-US" sz="2200" b="1">
                <a:solidFill>
                  <a:schemeClr val="accent2"/>
                </a:solidFill>
              </a:endParaRPr>
            </a:p>
          </p:txBody>
        </p:sp>
        <p:sp>
          <p:nvSpPr>
            <p:cNvPr id="1879061" name="Line 21"/>
            <p:cNvSpPr>
              <a:spLocks noChangeShapeType="1"/>
            </p:cNvSpPr>
            <p:nvPr/>
          </p:nvSpPr>
          <p:spPr bwMode="auto">
            <a:xfrm>
              <a:off x="1888" y="3312"/>
              <a:ext cx="150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4" name="Group 22"/>
            <p:cNvGrpSpPr>
              <a:grpSpLocks/>
            </p:cNvGrpSpPr>
            <p:nvPr/>
          </p:nvGrpSpPr>
          <p:grpSpPr bwMode="auto">
            <a:xfrm>
              <a:off x="2443" y="3245"/>
              <a:ext cx="406" cy="123"/>
              <a:chOff x="3655" y="3265"/>
              <a:chExt cx="468" cy="133"/>
            </a:xfrm>
          </p:grpSpPr>
          <p:sp>
            <p:nvSpPr>
              <p:cNvPr id="1879063" name="Rectangle 23"/>
              <p:cNvSpPr>
                <a:spLocks noChangeArrowheads="1"/>
              </p:cNvSpPr>
              <p:nvPr/>
            </p:nvSpPr>
            <p:spPr bwMode="white">
              <a:xfrm>
                <a:off x="3690" y="3285"/>
                <a:ext cx="396" cy="92"/>
              </a:xfrm>
              <a:prstGeom prst="rect">
                <a:avLst/>
              </a:prstGeom>
              <a:solidFill>
                <a:schemeClr val="bg2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79064" name="Rectangle 24"/>
              <p:cNvSpPr>
                <a:spLocks noChangeArrowheads="1"/>
              </p:cNvSpPr>
              <p:nvPr/>
            </p:nvSpPr>
            <p:spPr bwMode="white">
              <a:xfrm>
                <a:off x="3694" y="3285"/>
                <a:ext cx="396" cy="92"/>
              </a:xfrm>
              <a:prstGeom prst="rect">
                <a:avLst/>
              </a:prstGeom>
              <a:solidFill>
                <a:schemeClr val="bg2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79065" name="Freeform 25"/>
              <p:cNvSpPr>
                <a:spLocks/>
              </p:cNvSpPr>
              <p:nvPr/>
            </p:nvSpPr>
            <p:spPr bwMode="auto">
              <a:xfrm>
                <a:off x="3655" y="3265"/>
                <a:ext cx="468" cy="133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78" y="95"/>
                  </a:cxn>
                  <a:cxn ang="0">
                    <a:pos x="166" y="0"/>
                  </a:cxn>
                  <a:cxn ang="0">
                    <a:pos x="356" y="192"/>
                  </a:cxn>
                  <a:cxn ang="0">
                    <a:pos x="552" y="2"/>
                  </a:cxn>
                  <a:cxn ang="0">
                    <a:pos x="742" y="192"/>
                  </a:cxn>
                  <a:cxn ang="0">
                    <a:pos x="932" y="2"/>
                  </a:cxn>
                  <a:cxn ang="0">
                    <a:pos x="1124" y="192"/>
                  </a:cxn>
                  <a:cxn ang="0">
                    <a:pos x="1209" y="95"/>
                  </a:cxn>
                  <a:cxn ang="0">
                    <a:pos x="1293" y="95"/>
                  </a:cxn>
                </a:cxnLst>
                <a:rect l="0" t="0" r="r" b="b"/>
                <a:pathLst>
                  <a:path w="1293" h="192">
                    <a:moveTo>
                      <a:pt x="0" y="95"/>
                    </a:moveTo>
                    <a:lnTo>
                      <a:pt x="78" y="95"/>
                    </a:lnTo>
                    <a:lnTo>
                      <a:pt x="166" y="0"/>
                    </a:lnTo>
                    <a:lnTo>
                      <a:pt x="356" y="192"/>
                    </a:lnTo>
                    <a:lnTo>
                      <a:pt x="552" y="2"/>
                    </a:lnTo>
                    <a:lnTo>
                      <a:pt x="742" y="192"/>
                    </a:lnTo>
                    <a:lnTo>
                      <a:pt x="932" y="2"/>
                    </a:lnTo>
                    <a:lnTo>
                      <a:pt x="1124" y="192"/>
                    </a:lnTo>
                    <a:lnTo>
                      <a:pt x="1209" y="95"/>
                    </a:lnTo>
                    <a:lnTo>
                      <a:pt x="1293" y="95"/>
                    </a:lnTo>
                  </a:path>
                </a:pathLst>
              </a:custGeom>
              <a:solidFill>
                <a:schemeClr val="bg2"/>
              </a:solidFill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1879066" name="Rectangle 26"/>
          <p:cNvSpPr>
            <a:spLocks noChangeArrowheads="1"/>
          </p:cNvSpPr>
          <p:nvPr/>
        </p:nvSpPr>
        <p:spPr bwMode="auto">
          <a:xfrm>
            <a:off x="5748338" y="842963"/>
            <a:ext cx="247650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10 A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2)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zero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3)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5 A</a:t>
            </a: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4)   2 A</a:t>
            </a: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5)   7 A</a:t>
            </a:r>
            <a:endParaRPr lang="en-US" sz="2000" b="1"/>
          </a:p>
        </p:txBody>
      </p:sp>
      <p:sp>
        <p:nvSpPr>
          <p:cNvPr id="1879067" name="Text Box 27"/>
          <p:cNvSpPr txBox="1">
            <a:spLocks noChangeArrowheads="1"/>
          </p:cNvSpPr>
          <p:nvPr/>
        </p:nvSpPr>
        <p:spPr bwMode="auto">
          <a:xfrm>
            <a:off x="0" y="6451600"/>
            <a:ext cx="7158038" cy="406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What is the total current through the battery?</a:t>
            </a: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1090" name="AutoShape 2"/>
          <p:cNvSpPr>
            <a:spLocks noChangeArrowheads="1"/>
          </p:cNvSpPr>
          <p:nvPr/>
        </p:nvSpPr>
        <p:spPr bwMode="auto">
          <a:xfrm>
            <a:off x="0" y="0"/>
            <a:ext cx="9144000" cy="33496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81091" name="Rectangle 3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8)</a:t>
            </a:r>
            <a:r>
              <a:rPr lang="en-US" sz="2800" i="1" dirty="0"/>
              <a:t>	</a:t>
            </a:r>
            <a:r>
              <a:rPr lang="en-US" sz="2800" dirty="0">
                <a:solidFill>
                  <a:schemeClr val="accent2"/>
                </a:solidFill>
              </a:rPr>
              <a:t>Parallel Resistors II</a:t>
            </a:r>
          </a:p>
        </p:txBody>
      </p:sp>
      <p:sp>
        <p:nvSpPr>
          <p:cNvPr id="1881092" name="Rectangle 4"/>
          <p:cNvSpPr>
            <a:spLocks noChangeArrowheads="1"/>
          </p:cNvSpPr>
          <p:nvPr/>
        </p:nvSpPr>
        <p:spPr bwMode="auto">
          <a:xfrm>
            <a:off x="5356225" y="760413"/>
            <a:ext cx="378777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increases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2)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remains the same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3)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decreases</a:t>
            </a: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4)   drops to zero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984875" y="3457575"/>
            <a:ext cx="2605088" cy="2959100"/>
            <a:chOff x="3589" y="1711"/>
            <a:chExt cx="1641" cy="1864"/>
          </a:xfrm>
        </p:grpSpPr>
        <p:sp>
          <p:nvSpPr>
            <p:cNvPr id="1881094" name="Rectangle 6"/>
            <p:cNvSpPr>
              <a:spLocks noChangeArrowheads="1"/>
            </p:cNvSpPr>
            <p:nvPr/>
          </p:nvSpPr>
          <p:spPr bwMode="auto">
            <a:xfrm>
              <a:off x="3589" y="2893"/>
              <a:ext cx="1636" cy="68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592" y="1711"/>
              <a:ext cx="1638" cy="1789"/>
              <a:chOff x="3625" y="2212"/>
              <a:chExt cx="1638" cy="1789"/>
            </a:xfrm>
          </p:grpSpPr>
          <p:graphicFrame>
            <p:nvGraphicFramePr>
              <p:cNvPr id="1881096" name="Object 8"/>
              <p:cNvGraphicFramePr>
                <a:graphicFrameLocks noChangeAspect="1"/>
              </p:cNvGraphicFramePr>
              <p:nvPr/>
            </p:nvGraphicFramePr>
            <p:xfrm>
              <a:off x="3625" y="2212"/>
              <a:ext cx="1638" cy="1434"/>
            </p:xfrm>
            <a:graphic>
              <a:graphicData uri="http://schemas.openxmlformats.org/presentationml/2006/ole">
                <p:oleObj spid="_x0000_s1557506" name="Photo Editor Photo" r:id="rId4" imgW="2600000" imgH="2276793" progId="MSPhotoEd.3">
                  <p:embed/>
                </p:oleObj>
              </a:graphicData>
            </a:graphic>
          </p:graphicFrame>
          <p:sp>
            <p:nvSpPr>
              <p:cNvPr id="1881097" name="Line 9"/>
              <p:cNvSpPr>
                <a:spLocks noChangeShapeType="1"/>
              </p:cNvSpPr>
              <p:nvPr/>
            </p:nvSpPr>
            <p:spPr bwMode="auto">
              <a:xfrm>
                <a:off x="4308" y="3679"/>
                <a:ext cx="0" cy="232"/>
              </a:xfrm>
              <a:prstGeom prst="line">
                <a:avLst/>
              </a:prstGeom>
              <a:noFill/>
              <a:ln w="9525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81098" name="Line 10"/>
              <p:cNvSpPr>
                <a:spLocks noChangeShapeType="1"/>
              </p:cNvSpPr>
              <p:nvPr/>
            </p:nvSpPr>
            <p:spPr bwMode="auto">
              <a:xfrm>
                <a:off x="4422" y="3589"/>
                <a:ext cx="0" cy="412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81099" name="Line 11"/>
              <p:cNvSpPr>
                <a:spLocks noChangeShapeType="1"/>
              </p:cNvSpPr>
              <p:nvPr/>
            </p:nvSpPr>
            <p:spPr bwMode="auto">
              <a:xfrm flipH="1">
                <a:off x="3813" y="3131"/>
                <a:ext cx="1" cy="66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81100" name="Line 12"/>
              <p:cNvSpPr>
                <a:spLocks noChangeShapeType="1"/>
              </p:cNvSpPr>
              <p:nvPr/>
            </p:nvSpPr>
            <p:spPr bwMode="auto">
              <a:xfrm flipH="1">
                <a:off x="4994" y="3153"/>
                <a:ext cx="1" cy="66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81101" name="Line 13"/>
              <p:cNvSpPr>
                <a:spLocks noChangeShapeType="1"/>
              </p:cNvSpPr>
              <p:nvPr/>
            </p:nvSpPr>
            <p:spPr bwMode="auto">
              <a:xfrm rot="5400000" flipH="1">
                <a:off x="4720" y="3502"/>
                <a:ext cx="1" cy="58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81102" name="Line 14"/>
              <p:cNvSpPr>
                <a:spLocks noChangeShapeType="1"/>
              </p:cNvSpPr>
              <p:nvPr/>
            </p:nvSpPr>
            <p:spPr bwMode="auto">
              <a:xfrm rot="5400000" flipH="1">
                <a:off x="4044" y="3539"/>
                <a:ext cx="1" cy="50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1881103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0" y="841375"/>
            <a:ext cx="5045075" cy="2395538"/>
          </a:xfrm>
          <a:noFill/>
          <a:ln/>
        </p:spPr>
        <p:txBody>
          <a:bodyPr/>
          <a:lstStyle/>
          <a:p>
            <a:pPr marL="401638" indent="-401638">
              <a:lnSpc>
                <a:spcPct val="130000"/>
              </a:lnSpc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Points P and Q are connected to a battery of fixed voltage.  As more resistors </a:t>
            </a: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are added to the parallel circuit, what happens to the </a:t>
            </a: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total current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in the circuit?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3138" name="AutoShape 2"/>
          <p:cNvSpPr>
            <a:spLocks noChangeArrowheads="1"/>
          </p:cNvSpPr>
          <p:nvPr/>
        </p:nvSpPr>
        <p:spPr bwMode="auto">
          <a:xfrm>
            <a:off x="260350" y="3681413"/>
            <a:ext cx="5564188" cy="23796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883139" name="AutoShape 3"/>
          <p:cNvSpPr>
            <a:spLocks noChangeArrowheads="1"/>
          </p:cNvSpPr>
          <p:nvPr/>
        </p:nvSpPr>
        <p:spPr bwMode="auto">
          <a:xfrm>
            <a:off x="0" y="0"/>
            <a:ext cx="9144000" cy="33496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83140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8)</a:t>
            </a:r>
            <a:r>
              <a:rPr lang="en-US" sz="2800" i="1" dirty="0"/>
              <a:t>	</a:t>
            </a:r>
            <a:r>
              <a:rPr lang="en-US" sz="2800" dirty="0">
                <a:solidFill>
                  <a:schemeClr val="accent2"/>
                </a:solidFill>
              </a:rPr>
              <a:t>Parallel Resistors II</a:t>
            </a:r>
          </a:p>
        </p:txBody>
      </p:sp>
      <p:sp>
        <p:nvSpPr>
          <p:cNvPr id="1883141" name="Oval 5"/>
          <p:cNvSpPr>
            <a:spLocks noChangeArrowheads="1"/>
          </p:cNvSpPr>
          <p:nvPr/>
        </p:nvSpPr>
        <p:spPr bwMode="auto">
          <a:xfrm>
            <a:off x="5226050" y="723900"/>
            <a:ext cx="2381250" cy="455613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883142" name="Rectangle 6"/>
          <p:cNvSpPr>
            <a:spLocks noChangeArrowheads="1"/>
          </p:cNvSpPr>
          <p:nvPr/>
        </p:nvSpPr>
        <p:spPr bwMode="auto">
          <a:xfrm>
            <a:off x="5356225" y="760413"/>
            <a:ext cx="378777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increases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2)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remains the same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3)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decreases</a:t>
            </a: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4)   drops to zero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984875" y="3457575"/>
            <a:ext cx="2605088" cy="2959100"/>
            <a:chOff x="3589" y="1711"/>
            <a:chExt cx="1641" cy="1864"/>
          </a:xfrm>
        </p:grpSpPr>
        <p:sp>
          <p:nvSpPr>
            <p:cNvPr id="1883144" name="Rectangle 8"/>
            <p:cNvSpPr>
              <a:spLocks noChangeArrowheads="1"/>
            </p:cNvSpPr>
            <p:nvPr/>
          </p:nvSpPr>
          <p:spPr bwMode="auto">
            <a:xfrm>
              <a:off x="3589" y="2893"/>
              <a:ext cx="1636" cy="68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592" y="1711"/>
              <a:ext cx="1638" cy="1789"/>
              <a:chOff x="3625" y="2212"/>
              <a:chExt cx="1638" cy="1789"/>
            </a:xfrm>
          </p:grpSpPr>
          <p:graphicFrame>
            <p:nvGraphicFramePr>
              <p:cNvPr id="1883146" name="Object 10"/>
              <p:cNvGraphicFramePr>
                <a:graphicFrameLocks noChangeAspect="1"/>
              </p:cNvGraphicFramePr>
              <p:nvPr/>
            </p:nvGraphicFramePr>
            <p:xfrm>
              <a:off x="3625" y="2212"/>
              <a:ext cx="1638" cy="1434"/>
            </p:xfrm>
            <a:graphic>
              <a:graphicData uri="http://schemas.openxmlformats.org/presentationml/2006/ole">
                <p:oleObj spid="_x0000_s1558530" name="Photo Editor Photo" r:id="rId4" imgW="2600000" imgH="2276793" progId="MSPhotoEd.3">
                  <p:embed/>
                </p:oleObj>
              </a:graphicData>
            </a:graphic>
          </p:graphicFrame>
          <p:sp>
            <p:nvSpPr>
              <p:cNvPr id="1883147" name="Line 11"/>
              <p:cNvSpPr>
                <a:spLocks noChangeShapeType="1"/>
              </p:cNvSpPr>
              <p:nvPr/>
            </p:nvSpPr>
            <p:spPr bwMode="auto">
              <a:xfrm>
                <a:off x="4308" y="3679"/>
                <a:ext cx="0" cy="232"/>
              </a:xfrm>
              <a:prstGeom prst="line">
                <a:avLst/>
              </a:prstGeom>
              <a:noFill/>
              <a:ln w="9525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83148" name="Line 12"/>
              <p:cNvSpPr>
                <a:spLocks noChangeShapeType="1"/>
              </p:cNvSpPr>
              <p:nvPr/>
            </p:nvSpPr>
            <p:spPr bwMode="auto">
              <a:xfrm>
                <a:off x="4422" y="3589"/>
                <a:ext cx="0" cy="412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83149" name="Line 13"/>
              <p:cNvSpPr>
                <a:spLocks noChangeShapeType="1"/>
              </p:cNvSpPr>
              <p:nvPr/>
            </p:nvSpPr>
            <p:spPr bwMode="auto">
              <a:xfrm flipH="1">
                <a:off x="3813" y="3131"/>
                <a:ext cx="1" cy="66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83150" name="Line 14"/>
              <p:cNvSpPr>
                <a:spLocks noChangeShapeType="1"/>
              </p:cNvSpPr>
              <p:nvPr/>
            </p:nvSpPr>
            <p:spPr bwMode="auto">
              <a:xfrm flipH="1">
                <a:off x="4994" y="3153"/>
                <a:ext cx="1" cy="66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83151" name="Line 15"/>
              <p:cNvSpPr>
                <a:spLocks noChangeShapeType="1"/>
              </p:cNvSpPr>
              <p:nvPr/>
            </p:nvSpPr>
            <p:spPr bwMode="auto">
              <a:xfrm rot="5400000" flipH="1">
                <a:off x="4720" y="3502"/>
                <a:ext cx="1" cy="58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83152" name="Line 16"/>
              <p:cNvSpPr>
                <a:spLocks noChangeShapeType="1"/>
              </p:cNvSpPr>
              <p:nvPr/>
            </p:nvSpPr>
            <p:spPr bwMode="auto">
              <a:xfrm rot="5400000" flipH="1">
                <a:off x="4044" y="3539"/>
                <a:ext cx="1" cy="50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1883153" name="Rectangle 17"/>
          <p:cNvSpPr>
            <a:spLocks noChangeArrowheads="1"/>
          </p:cNvSpPr>
          <p:nvPr/>
        </p:nvSpPr>
        <p:spPr bwMode="auto">
          <a:xfrm>
            <a:off x="227013" y="3811588"/>
            <a:ext cx="5580062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3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As we add parallel resistors, the overall </a:t>
            </a: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resistance of the circuit drops</a:t>
            </a:r>
            <a:r>
              <a:rPr lang="en-US" sz="2000" b="1">
                <a:solidFill>
                  <a:schemeClr val="bg2"/>
                </a:solidFill>
              </a:rPr>
              <a:t>.  Since </a:t>
            </a:r>
            <a:r>
              <a:rPr lang="en-US" sz="2000" b="1" i="1">
                <a:solidFill>
                  <a:schemeClr val="bg2"/>
                </a:solidFill>
              </a:rPr>
              <a:t>V</a:t>
            </a:r>
            <a:r>
              <a:rPr lang="en-US" sz="2000" b="1">
                <a:solidFill>
                  <a:schemeClr val="bg2"/>
                </a:solidFill>
              </a:rPr>
              <a:t> = </a:t>
            </a:r>
            <a:r>
              <a:rPr lang="en-US" sz="2000" b="1" i="1">
                <a:solidFill>
                  <a:schemeClr val="bg2"/>
                </a:solidFill>
              </a:rPr>
              <a:t>IR</a:t>
            </a:r>
            <a:r>
              <a:rPr lang="en-US" sz="2000" b="1">
                <a:solidFill>
                  <a:schemeClr val="bg2"/>
                </a:solidFill>
              </a:rPr>
              <a:t>, and </a:t>
            </a:r>
            <a:r>
              <a:rPr lang="en-US" sz="2000" b="1" i="1">
                <a:solidFill>
                  <a:schemeClr val="bg2"/>
                </a:solidFill>
              </a:rPr>
              <a:t>V</a:t>
            </a:r>
            <a:r>
              <a:rPr lang="en-US" sz="2000" b="1">
                <a:solidFill>
                  <a:schemeClr val="bg2"/>
                </a:solidFill>
              </a:rPr>
              <a:t> is held constant by the battery, when </a:t>
            </a: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resistance decreases</a:t>
            </a:r>
            <a:r>
              <a:rPr lang="en-US" sz="2000" b="1">
                <a:solidFill>
                  <a:schemeClr val="bg2"/>
                </a:solidFill>
              </a:rPr>
              <a:t>, the </a:t>
            </a:r>
            <a:r>
              <a:rPr lang="en-US" sz="20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current must increase</a:t>
            </a:r>
            <a:r>
              <a:rPr lang="en-US" sz="2000" b="1">
                <a:solidFill>
                  <a:schemeClr val="bg2"/>
                </a:solidFill>
              </a:rPr>
              <a:t>.</a:t>
            </a:r>
            <a:endParaRPr lang="en-US" sz="2200" b="1">
              <a:solidFill>
                <a:schemeClr val="bg2"/>
              </a:solidFill>
            </a:endParaRPr>
          </a:p>
        </p:txBody>
      </p:sp>
      <p:sp>
        <p:nvSpPr>
          <p:cNvPr id="1883154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0" y="841375"/>
            <a:ext cx="5045075" cy="2395538"/>
          </a:xfrm>
          <a:noFill/>
          <a:ln/>
        </p:spPr>
        <p:txBody>
          <a:bodyPr/>
          <a:lstStyle/>
          <a:p>
            <a:pPr marL="401638" indent="-401638">
              <a:lnSpc>
                <a:spcPct val="130000"/>
              </a:lnSpc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Points P and Q are connected to a battery of fixed voltage.  As more resistors </a:t>
            </a:r>
            <a:r>
              <a:rPr lang="en-US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are added to the parallel circuit, what happens to the </a:t>
            </a: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total current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in the circuit?</a:t>
            </a:r>
          </a:p>
        </p:txBody>
      </p:sp>
      <p:sp>
        <p:nvSpPr>
          <p:cNvPr id="1883155" name="Text Box 19"/>
          <p:cNvSpPr txBox="1">
            <a:spLocks noChangeArrowheads="1"/>
          </p:cNvSpPr>
          <p:nvPr/>
        </p:nvSpPr>
        <p:spPr bwMode="auto">
          <a:xfrm>
            <a:off x="423863" y="6451600"/>
            <a:ext cx="8205787" cy="406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What happens to the current through each resistor?</a:t>
            </a: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5186" name="AutoShape 2"/>
          <p:cNvSpPr>
            <a:spLocks noChangeArrowheads="1"/>
          </p:cNvSpPr>
          <p:nvPr/>
        </p:nvSpPr>
        <p:spPr bwMode="auto">
          <a:xfrm>
            <a:off x="0" y="0"/>
            <a:ext cx="9144000" cy="3373438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85187" name="Rectangle 3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9)</a:t>
            </a:r>
            <a:r>
              <a:rPr lang="en-US" sz="2800" i="1" dirty="0"/>
              <a:t>	</a:t>
            </a:r>
            <a:r>
              <a:rPr lang="en-US" sz="2800" dirty="0">
                <a:solidFill>
                  <a:schemeClr val="accent2"/>
                </a:solidFill>
              </a:rPr>
              <a:t>Short Circuit</a:t>
            </a:r>
          </a:p>
        </p:txBody>
      </p:sp>
      <p:pic>
        <p:nvPicPr>
          <p:cNvPr id="1885188" name="Picture 4"/>
          <p:cNvPicPr>
            <a:picLocks noChangeAspect="1" noChangeArrowheads="1"/>
          </p:cNvPicPr>
          <p:nvPr/>
        </p:nvPicPr>
        <p:blipFill>
          <a:blip r:embed="rId3" cstate="print"/>
          <a:srcRect l="16235" r="15370"/>
          <a:stretch>
            <a:fillRect/>
          </a:stretch>
        </p:blipFill>
        <p:spPr bwMode="auto">
          <a:xfrm>
            <a:off x="5254625" y="3856038"/>
            <a:ext cx="3756025" cy="191293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8851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098550"/>
            <a:ext cx="3641725" cy="1927225"/>
          </a:xfrm>
          <a:noFill/>
          <a:ln/>
        </p:spPr>
        <p:txBody>
          <a:bodyPr/>
          <a:lstStyle/>
          <a:p>
            <a:pPr marL="401638" indent="-401638">
              <a:lnSpc>
                <a:spcPct val="130000"/>
              </a:lnSpc>
              <a:buFont typeface="Monotype Sorts" pitchFamily="2" charset="2"/>
              <a:buNone/>
            </a:pPr>
            <a:r>
              <a:rPr lang="en-US" sz="2200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Current flows through a lightbulb. If a wire is now connected across the bulb, what happens?</a:t>
            </a:r>
          </a:p>
        </p:txBody>
      </p:sp>
      <p:sp>
        <p:nvSpPr>
          <p:cNvPr id="1885190" name="Rectangle 6"/>
          <p:cNvSpPr>
            <a:spLocks noChangeArrowheads="1"/>
          </p:cNvSpPr>
          <p:nvPr/>
        </p:nvSpPr>
        <p:spPr bwMode="auto">
          <a:xfrm>
            <a:off x="3778250" y="833438"/>
            <a:ext cx="5365750" cy="247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all the current continues to flow through the bulb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2)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half the current flows through the wire, the other half continues through the bulb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3)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all the current flows through the wire</a:t>
            </a:r>
            <a:endParaRPr lang="en-US" sz="2000" b="1">
              <a:solidFill>
                <a:schemeClr val="tx2"/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4)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none of the above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7234" name="AutoShape 2"/>
          <p:cNvSpPr>
            <a:spLocks noChangeArrowheads="1"/>
          </p:cNvSpPr>
          <p:nvPr/>
        </p:nvSpPr>
        <p:spPr bwMode="auto">
          <a:xfrm>
            <a:off x="206375" y="3822700"/>
            <a:ext cx="4846638" cy="1971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887235" name="Rectangle 3"/>
          <p:cNvSpPr>
            <a:spLocks noChangeArrowheads="1"/>
          </p:cNvSpPr>
          <p:nvPr/>
        </p:nvSpPr>
        <p:spPr bwMode="auto">
          <a:xfrm>
            <a:off x="119063" y="3905250"/>
            <a:ext cx="49307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3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The current divides based on the ratio of the resistances.  If one of the resistances is </a:t>
            </a: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zero</a:t>
            </a:r>
            <a:r>
              <a:rPr lang="en-US" sz="2000" b="1">
                <a:solidFill>
                  <a:schemeClr val="bg2"/>
                </a:solidFill>
              </a:rPr>
              <a:t>, then </a:t>
            </a:r>
            <a:r>
              <a:rPr lang="en-US" sz="20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</a:t>
            </a:r>
            <a:r>
              <a:rPr lang="en-US" sz="2000" b="1">
                <a:solidFill>
                  <a:schemeClr val="bg2"/>
                </a:solidFill>
              </a:rPr>
              <a:t> of the current will flow through that path.</a:t>
            </a:r>
            <a:endParaRPr lang="en-US" sz="2200" b="1">
              <a:solidFill>
                <a:schemeClr val="bg2"/>
              </a:solidFill>
            </a:endParaRPr>
          </a:p>
        </p:txBody>
      </p:sp>
      <p:sp>
        <p:nvSpPr>
          <p:cNvPr id="1887236" name="AutoShape 4"/>
          <p:cNvSpPr>
            <a:spLocks noChangeArrowheads="1"/>
          </p:cNvSpPr>
          <p:nvPr/>
        </p:nvSpPr>
        <p:spPr bwMode="auto">
          <a:xfrm>
            <a:off x="0" y="0"/>
            <a:ext cx="9144000" cy="3373438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87237" name="Rectangle 5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9)</a:t>
            </a:r>
            <a:r>
              <a:rPr lang="en-US" sz="2800" i="1" dirty="0"/>
              <a:t>	</a:t>
            </a:r>
            <a:r>
              <a:rPr lang="en-US" sz="2800" dirty="0">
                <a:solidFill>
                  <a:schemeClr val="accent2"/>
                </a:solidFill>
              </a:rPr>
              <a:t>Short Circuit</a:t>
            </a:r>
          </a:p>
        </p:txBody>
      </p:sp>
      <p:sp>
        <p:nvSpPr>
          <p:cNvPr id="1887238" name="Oval 6"/>
          <p:cNvSpPr>
            <a:spLocks noChangeArrowheads="1"/>
          </p:cNvSpPr>
          <p:nvPr/>
        </p:nvSpPr>
        <p:spPr bwMode="auto">
          <a:xfrm>
            <a:off x="3584575" y="2405063"/>
            <a:ext cx="5559425" cy="6540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  <p:pic>
        <p:nvPicPr>
          <p:cNvPr id="1887239" name="Picture 7"/>
          <p:cNvPicPr>
            <a:picLocks noChangeAspect="1" noChangeArrowheads="1"/>
          </p:cNvPicPr>
          <p:nvPr/>
        </p:nvPicPr>
        <p:blipFill>
          <a:blip r:embed="rId3" cstate="print"/>
          <a:srcRect l="16235" r="15370"/>
          <a:stretch>
            <a:fillRect/>
          </a:stretch>
        </p:blipFill>
        <p:spPr bwMode="auto">
          <a:xfrm>
            <a:off x="5254625" y="3856038"/>
            <a:ext cx="3756025" cy="191293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8872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0" y="1098550"/>
            <a:ext cx="3641725" cy="1927225"/>
          </a:xfrm>
          <a:noFill/>
          <a:ln/>
        </p:spPr>
        <p:txBody>
          <a:bodyPr/>
          <a:lstStyle/>
          <a:p>
            <a:pPr marL="401638" indent="-401638">
              <a:lnSpc>
                <a:spcPct val="130000"/>
              </a:lnSpc>
              <a:buFont typeface="Monotype Sorts" pitchFamily="2" charset="2"/>
              <a:buNone/>
            </a:pPr>
            <a:r>
              <a:rPr lang="en-US" sz="2200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Current flows through a lightbulb. If a wire is now connected across the bulb, what happens?</a:t>
            </a:r>
          </a:p>
        </p:txBody>
      </p:sp>
      <p:sp>
        <p:nvSpPr>
          <p:cNvPr id="1887241" name="Rectangle 9"/>
          <p:cNvSpPr>
            <a:spLocks noChangeArrowheads="1"/>
          </p:cNvSpPr>
          <p:nvPr/>
        </p:nvSpPr>
        <p:spPr bwMode="auto">
          <a:xfrm>
            <a:off x="3778250" y="833438"/>
            <a:ext cx="5365750" cy="247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all the current continues to flow through the bulb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2)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half the current flows through the wire, the other half continues through the bulb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3)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all the current flows through the wire</a:t>
            </a:r>
            <a:endParaRPr lang="en-US" sz="2000" b="1">
              <a:solidFill>
                <a:schemeClr val="tx2"/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4)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none of the above</a:t>
            </a:r>
          </a:p>
        </p:txBody>
      </p:sp>
      <p:sp>
        <p:nvSpPr>
          <p:cNvPr id="1887242" name="Text Box 10"/>
          <p:cNvSpPr txBox="1">
            <a:spLocks noChangeArrowheads="1"/>
          </p:cNvSpPr>
          <p:nvPr/>
        </p:nvSpPr>
        <p:spPr bwMode="auto">
          <a:xfrm>
            <a:off x="288925" y="6451600"/>
            <a:ext cx="8205788" cy="406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Doesn’t the wire have SOME resistance?</a:t>
            </a: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9282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89283" name="Rectangle 3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10)</a:t>
            </a:r>
            <a:r>
              <a:rPr lang="en-US" sz="2800" i="1" dirty="0"/>
              <a:t>	</a:t>
            </a:r>
            <a:r>
              <a:rPr lang="en-US" sz="2800" dirty="0">
                <a:solidFill>
                  <a:schemeClr val="accent2"/>
                </a:solidFill>
              </a:rPr>
              <a:t>Short Circuit II</a:t>
            </a:r>
          </a:p>
        </p:txBody>
      </p:sp>
      <p:sp>
        <p:nvSpPr>
          <p:cNvPr id="18892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982663"/>
            <a:ext cx="3916363" cy="2108200"/>
          </a:xfrm>
          <a:noFill/>
          <a:ln/>
        </p:spPr>
        <p:txBody>
          <a:bodyPr/>
          <a:lstStyle/>
          <a:p>
            <a:pPr marL="401638" indent="-401638">
              <a:lnSpc>
                <a:spcPct val="120000"/>
              </a:lnSpc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Two lightbulbs A and B are connected in series to a constant voltage source.  When a wire is connected across B, bulb A will:</a:t>
            </a:r>
          </a:p>
        </p:txBody>
      </p:sp>
      <p:sp>
        <p:nvSpPr>
          <p:cNvPr id="1889285" name="Rectangle 5"/>
          <p:cNvSpPr>
            <a:spLocks noChangeArrowheads="1"/>
          </p:cNvSpPr>
          <p:nvPr/>
        </p:nvSpPr>
        <p:spPr bwMode="auto">
          <a:xfrm>
            <a:off x="4287838" y="819150"/>
            <a:ext cx="4856162" cy="252888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</a:rPr>
              <a:t>1)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glow brighter than before</a:t>
            </a:r>
            <a:endParaRPr lang="en-US" sz="2000" b="1">
              <a:solidFill>
                <a:schemeClr val="tx2"/>
              </a:solidFill>
            </a:endParaRP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</a:rPr>
              <a:t>2)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glow just the same as before</a:t>
            </a:r>
            <a:endParaRPr lang="en-US" sz="2000" b="1">
              <a:solidFill>
                <a:schemeClr val="tx2"/>
              </a:solidFill>
              <a:sym typeface="Symbol" pitchFamily="18" charset="2"/>
            </a:endParaRP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3)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glow dimmer than before</a:t>
            </a: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4)  go out completely</a:t>
            </a: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5)  explode</a:t>
            </a:r>
          </a:p>
        </p:txBody>
      </p:sp>
      <p:graphicFrame>
        <p:nvGraphicFramePr>
          <p:cNvPr id="1889286" name="Object 6"/>
          <p:cNvGraphicFramePr>
            <a:graphicFrameLocks noChangeAspect="1"/>
          </p:cNvGraphicFramePr>
          <p:nvPr/>
        </p:nvGraphicFramePr>
        <p:xfrm>
          <a:off x="5556250" y="3605213"/>
          <a:ext cx="3322638" cy="2735262"/>
        </p:xfrm>
        <a:graphic>
          <a:graphicData uri="http://schemas.openxmlformats.org/presentationml/2006/ole">
            <p:oleObj spid="_x0000_s1559554" name="Photo Editor Photo" r:id="rId4" imgW="2371429" imgH="1952898" progId="MSPhotoEd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0882" name="AutoShape 2"/>
          <p:cNvSpPr>
            <a:spLocks noChangeArrowheads="1"/>
          </p:cNvSpPr>
          <p:nvPr/>
        </p:nvSpPr>
        <p:spPr bwMode="auto">
          <a:xfrm>
            <a:off x="523875" y="5467350"/>
            <a:ext cx="8088313" cy="13906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30883" name="Rectangle 3"/>
          <p:cNvSpPr>
            <a:spLocks noChangeArrowheads="1"/>
          </p:cNvSpPr>
          <p:nvPr/>
        </p:nvSpPr>
        <p:spPr bwMode="auto">
          <a:xfrm>
            <a:off x="471488" y="5461000"/>
            <a:ext cx="816768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40000"/>
              </a:lnSpc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</a:rPr>
              <a:t>	Current can only flow if there is a </a:t>
            </a:r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continuous connection</a:t>
            </a:r>
            <a:r>
              <a:rPr lang="en-US" sz="2000">
                <a:solidFill>
                  <a:schemeClr val="bg2"/>
                </a:solidFill>
              </a:rPr>
              <a:t> from the negative terminal through the bulb to the positive terminal.  This is only the case for Fig. (3).</a:t>
            </a:r>
            <a:r>
              <a:rPr lang="en-US" sz="220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530884" name="AutoShape 4"/>
          <p:cNvSpPr>
            <a:spLocks noChangeArrowheads="1"/>
          </p:cNvSpPr>
          <p:nvPr/>
        </p:nvSpPr>
        <p:spPr bwMode="auto">
          <a:xfrm>
            <a:off x="0" y="0"/>
            <a:ext cx="9142413" cy="29845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30885" name="Rectangle 5"/>
          <p:cNvSpPr>
            <a:spLocks noGrp="1" noChangeArrowheads="1"/>
          </p:cNvSpPr>
          <p:nvPr>
            <p:ph type="title"/>
          </p:nvPr>
        </p:nvSpPr>
        <p:spPr>
          <a:xfrm>
            <a:off x="658813" y="0"/>
            <a:ext cx="8050212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1)</a:t>
            </a:r>
            <a:r>
              <a:rPr lang="en-US" sz="2800" i="1" dirty="0"/>
              <a:t>	</a:t>
            </a:r>
            <a:r>
              <a:rPr lang="en-US" sz="2800" dirty="0">
                <a:solidFill>
                  <a:schemeClr val="accent2"/>
                </a:solidFill>
              </a:rPr>
              <a:t>Connect the Battery </a:t>
            </a:r>
          </a:p>
        </p:txBody>
      </p:sp>
      <p:sp>
        <p:nvSpPr>
          <p:cNvPr id="15308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27025" y="773113"/>
            <a:ext cx="4176713" cy="1492250"/>
          </a:xfrm>
          <a:noFill/>
          <a:ln/>
        </p:spPr>
        <p:txBody>
          <a:bodyPr/>
          <a:lstStyle/>
          <a:p>
            <a:pPr marL="401638" indent="-401638">
              <a:lnSpc>
                <a:spcPct val="14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Which is the correct way to light the lightbulb with the battery?</a:t>
            </a:r>
          </a:p>
        </p:txBody>
      </p:sp>
      <p:sp>
        <p:nvSpPr>
          <p:cNvPr id="1530887" name="Rectangle 7"/>
          <p:cNvSpPr>
            <a:spLocks noChangeArrowheads="1"/>
          </p:cNvSpPr>
          <p:nvPr/>
        </p:nvSpPr>
        <p:spPr bwMode="auto">
          <a:xfrm>
            <a:off x="5129213" y="1071563"/>
            <a:ext cx="32718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spcBef>
                <a:spcPct val="50000"/>
              </a:spcBef>
            </a:pPr>
            <a:r>
              <a:rPr lang="en-US" sz="2000"/>
              <a:t>4)   all are correct</a:t>
            </a:r>
          </a:p>
          <a:p>
            <a:pPr marL="285750" indent="-285750">
              <a:spcBef>
                <a:spcPct val="50000"/>
              </a:spcBef>
            </a:pPr>
            <a:r>
              <a:rPr lang="en-US" sz="2000"/>
              <a:t>5)   none are correct</a:t>
            </a:r>
            <a:endParaRPr lang="en-US">
              <a:solidFill>
                <a:schemeClr val="tx1"/>
              </a:solidFill>
            </a:endParaRPr>
          </a:p>
        </p:txBody>
      </p:sp>
      <p:pic>
        <p:nvPicPr>
          <p:cNvPr id="1530888" name="Picture 8" descr="FG18_007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</a:blip>
          <a:srcRect l="38341" t="9747" r="31683" b="26961"/>
          <a:stretch>
            <a:fillRect/>
          </a:stretch>
        </p:blipFill>
        <p:spPr bwMode="auto">
          <a:xfrm>
            <a:off x="4632325" y="2324100"/>
            <a:ext cx="2144713" cy="2849563"/>
          </a:xfrm>
          <a:prstGeom prst="rect">
            <a:avLst/>
          </a:prstGeom>
          <a:noFill/>
        </p:spPr>
      </p:pic>
      <p:pic>
        <p:nvPicPr>
          <p:cNvPr id="1530889" name="Picture 9" descr="FG18_007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</a:blip>
          <a:srcRect l="68626" t="10840" r="5037" b="26961"/>
          <a:stretch>
            <a:fillRect/>
          </a:stretch>
        </p:blipFill>
        <p:spPr bwMode="auto">
          <a:xfrm>
            <a:off x="6951663" y="2328863"/>
            <a:ext cx="1884362" cy="2800350"/>
          </a:xfrm>
          <a:prstGeom prst="rect">
            <a:avLst/>
          </a:prstGeom>
          <a:noFill/>
        </p:spPr>
      </p:pic>
      <p:pic>
        <p:nvPicPr>
          <p:cNvPr id="1530890" name="Picture 10" descr="FG18_007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</a:blip>
          <a:srcRect t="10487" r="65143" b="26961"/>
          <a:stretch>
            <a:fillRect/>
          </a:stretch>
        </p:blipFill>
        <p:spPr bwMode="auto">
          <a:xfrm>
            <a:off x="1989138" y="2327275"/>
            <a:ext cx="2493962" cy="2816225"/>
          </a:xfrm>
          <a:prstGeom prst="rect">
            <a:avLst/>
          </a:prstGeom>
          <a:noFill/>
        </p:spPr>
      </p:pic>
      <p:sp>
        <p:nvSpPr>
          <p:cNvPr id="1530891" name="Text Box 11"/>
          <p:cNvSpPr txBox="1">
            <a:spLocks noChangeArrowheads="1"/>
          </p:cNvSpPr>
          <p:nvPr/>
        </p:nvSpPr>
        <p:spPr bwMode="auto">
          <a:xfrm>
            <a:off x="2641600" y="4775200"/>
            <a:ext cx="568325" cy="396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1)</a:t>
            </a:r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1530892" name="Text Box 12"/>
          <p:cNvSpPr txBox="1">
            <a:spLocks noChangeArrowheads="1"/>
          </p:cNvSpPr>
          <p:nvPr/>
        </p:nvSpPr>
        <p:spPr bwMode="auto">
          <a:xfrm>
            <a:off x="7462838" y="4840288"/>
            <a:ext cx="568325" cy="396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3)</a:t>
            </a:r>
            <a:endParaRPr lang="en-US" sz="2000" b="0">
              <a:solidFill>
                <a:schemeClr val="tx1"/>
              </a:solidFill>
            </a:endParaRPr>
          </a:p>
        </p:txBody>
      </p:sp>
      <p:sp>
        <p:nvSpPr>
          <p:cNvPr id="1530893" name="Text Box 13"/>
          <p:cNvSpPr txBox="1">
            <a:spLocks noChangeArrowheads="1"/>
          </p:cNvSpPr>
          <p:nvPr/>
        </p:nvSpPr>
        <p:spPr bwMode="auto">
          <a:xfrm>
            <a:off x="5083175" y="4795838"/>
            <a:ext cx="568325" cy="396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2)</a:t>
            </a:r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1530894" name="Oval 14"/>
          <p:cNvSpPr>
            <a:spLocks noChangeArrowheads="1"/>
          </p:cNvSpPr>
          <p:nvPr/>
        </p:nvSpPr>
        <p:spPr bwMode="auto">
          <a:xfrm>
            <a:off x="7199313" y="4740275"/>
            <a:ext cx="1244600" cy="5429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1330" name="AutoShape 2"/>
          <p:cNvSpPr>
            <a:spLocks noChangeArrowheads="1"/>
          </p:cNvSpPr>
          <p:nvPr/>
        </p:nvSpPr>
        <p:spPr bwMode="auto">
          <a:xfrm>
            <a:off x="158750" y="3689350"/>
            <a:ext cx="5165725" cy="19240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891331" name="Rectangle 3"/>
          <p:cNvSpPr>
            <a:spLocks noChangeArrowheads="1"/>
          </p:cNvSpPr>
          <p:nvPr/>
        </p:nvSpPr>
        <p:spPr bwMode="auto">
          <a:xfrm>
            <a:off x="0" y="3752850"/>
            <a:ext cx="5275263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3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Since bulb B is bypassed by the wire, the </a:t>
            </a: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total resistance of the circuit decreases</a:t>
            </a:r>
            <a:r>
              <a:rPr lang="en-US" sz="2000" b="1">
                <a:solidFill>
                  <a:schemeClr val="bg2"/>
                </a:solidFill>
              </a:rPr>
              <a:t>.  This means that the </a:t>
            </a:r>
            <a:r>
              <a:rPr lang="en-US" sz="20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current through bulb A increases</a:t>
            </a:r>
            <a:r>
              <a:rPr lang="en-US" sz="2000" b="1">
                <a:solidFill>
                  <a:schemeClr val="bg2"/>
                </a:solidFill>
              </a:rPr>
              <a:t>.</a:t>
            </a:r>
            <a:r>
              <a:rPr lang="en-US" sz="2200" b="1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891332" name="AutoShape 4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91333" name="Rectangle 5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10)</a:t>
            </a:r>
            <a:r>
              <a:rPr lang="en-US" sz="2800" i="1" dirty="0"/>
              <a:t>	</a:t>
            </a:r>
            <a:r>
              <a:rPr lang="en-US" sz="2800" dirty="0">
                <a:solidFill>
                  <a:schemeClr val="accent2"/>
                </a:solidFill>
              </a:rPr>
              <a:t>Short Circuit II</a:t>
            </a:r>
          </a:p>
        </p:txBody>
      </p:sp>
      <p:sp>
        <p:nvSpPr>
          <p:cNvPr id="1891334" name="Oval 6"/>
          <p:cNvSpPr>
            <a:spLocks noChangeArrowheads="1"/>
          </p:cNvSpPr>
          <p:nvPr/>
        </p:nvSpPr>
        <p:spPr bwMode="auto">
          <a:xfrm>
            <a:off x="4090988" y="884238"/>
            <a:ext cx="4416425" cy="56673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8913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982663"/>
            <a:ext cx="3916363" cy="2108200"/>
          </a:xfrm>
          <a:noFill/>
          <a:ln/>
        </p:spPr>
        <p:txBody>
          <a:bodyPr/>
          <a:lstStyle/>
          <a:p>
            <a:pPr marL="401638" indent="-401638">
              <a:lnSpc>
                <a:spcPct val="120000"/>
              </a:lnSpc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Two lightbulbs A and B are connected in series to a constant voltage source.  When a wire is connected across B, bulb A will:</a:t>
            </a:r>
          </a:p>
        </p:txBody>
      </p:sp>
      <p:sp>
        <p:nvSpPr>
          <p:cNvPr id="1891336" name="Rectangle 8"/>
          <p:cNvSpPr>
            <a:spLocks noChangeArrowheads="1"/>
          </p:cNvSpPr>
          <p:nvPr/>
        </p:nvSpPr>
        <p:spPr bwMode="auto">
          <a:xfrm>
            <a:off x="4287838" y="819150"/>
            <a:ext cx="4856162" cy="252888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</a:rPr>
              <a:t>1)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glow brighter than before</a:t>
            </a:r>
            <a:endParaRPr lang="en-US" sz="2000" b="1">
              <a:solidFill>
                <a:schemeClr val="tx2"/>
              </a:solidFill>
            </a:endParaRP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</a:rPr>
              <a:t>2)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glow just the same as before</a:t>
            </a:r>
            <a:endParaRPr lang="en-US" sz="2000" b="1">
              <a:solidFill>
                <a:schemeClr val="tx2"/>
              </a:solidFill>
              <a:sym typeface="Symbol" pitchFamily="18" charset="2"/>
            </a:endParaRP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3)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glow dimmer than before</a:t>
            </a: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4)  go out completely</a:t>
            </a: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5)  explode</a:t>
            </a:r>
          </a:p>
        </p:txBody>
      </p:sp>
      <p:graphicFrame>
        <p:nvGraphicFramePr>
          <p:cNvPr id="1891337" name="Object 9"/>
          <p:cNvGraphicFramePr>
            <a:graphicFrameLocks noChangeAspect="1"/>
          </p:cNvGraphicFramePr>
          <p:nvPr/>
        </p:nvGraphicFramePr>
        <p:xfrm>
          <a:off x="5556250" y="3605213"/>
          <a:ext cx="3322638" cy="2735262"/>
        </p:xfrm>
        <a:graphic>
          <a:graphicData uri="http://schemas.openxmlformats.org/presentationml/2006/ole">
            <p:oleObj spid="_x0000_s1560578" name="Photo Editor Photo" r:id="rId4" imgW="2371429" imgH="1952898" progId="MSPhotoEd.3">
              <p:embed/>
            </p:oleObj>
          </a:graphicData>
        </a:graphic>
      </p:graphicFrame>
      <p:sp>
        <p:nvSpPr>
          <p:cNvPr id="1891338" name="Text Box 10"/>
          <p:cNvSpPr txBox="1">
            <a:spLocks noChangeArrowheads="1"/>
          </p:cNvSpPr>
          <p:nvPr/>
        </p:nvSpPr>
        <p:spPr bwMode="auto">
          <a:xfrm>
            <a:off x="0" y="6451600"/>
            <a:ext cx="5842000" cy="406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What happens to bulb B?</a:t>
            </a: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3378" name="AutoShape 2"/>
          <p:cNvSpPr>
            <a:spLocks noChangeArrowheads="1"/>
          </p:cNvSpPr>
          <p:nvPr/>
        </p:nvSpPr>
        <p:spPr bwMode="auto">
          <a:xfrm>
            <a:off x="0" y="0"/>
            <a:ext cx="9144000" cy="3052763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93379" name="Rectangle 3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11)</a:t>
            </a:r>
            <a:r>
              <a:rPr lang="en-US" sz="2800" i="1" dirty="0">
                <a:solidFill>
                  <a:srgbClr val="000000"/>
                </a:solidFill>
                <a:effectLst/>
              </a:rPr>
              <a:t>	</a:t>
            </a:r>
            <a:r>
              <a:rPr lang="en-US" sz="2800" dirty="0">
                <a:solidFill>
                  <a:schemeClr val="accent2"/>
                </a:solidFill>
              </a:rPr>
              <a:t>Circuits I</a:t>
            </a:r>
          </a:p>
        </p:txBody>
      </p:sp>
      <p:sp>
        <p:nvSpPr>
          <p:cNvPr id="1893380" name="Rectangle 4"/>
          <p:cNvSpPr>
            <a:spLocks noChangeArrowheads="1"/>
          </p:cNvSpPr>
          <p:nvPr/>
        </p:nvSpPr>
        <p:spPr bwMode="auto">
          <a:xfrm>
            <a:off x="5470525" y="715963"/>
            <a:ext cx="3255963" cy="204152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</a:rPr>
              <a:t>1)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circuit 1</a:t>
            </a:r>
            <a:endParaRPr lang="en-US" sz="2000" b="1">
              <a:solidFill>
                <a:schemeClr val="tx2"/>
              </a:solidFill>
            </a:endParaRP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</a:rPr>
              <a:t>2)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circuit 2</a:t>
            </a:r>
            <a:endParaRPr lang="en-US" sz="2000" b="1">
              <a:solidFill>
                <a:schemeClr val="tx2"/>
              </a:solidFill>
              <a:sym typeface="Symbol" pitchFamily="18" charset="2"/>
            </a:endParaRP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3)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both the same</a:t>
            </a: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4)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it depends on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R</a:t>
            </a:r>
          </a:p>
        </p:txBody>
      </p:sp>
      <p:sp>
        <p:nvSpPr>
          <p:cNvPr id="18933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61938" y="725488"/>
            <a:ext cx="4983162" cy="2165350"/>
          </a:xfrm>
          <a:noFill/>
          <a:ln/>
        </p:spPr>
        <p:txBody>
          <a:bodyPr/>
          <a:lstStyle/>
          <a:p>
            <a:pPr marL="401638" indent="-401638">
              <a:lnSpc>
                <a:spcPct val="130000"/>
              </a:lnSpc>
              <a:buFont typeface="Monotype Sorts" pitchFamily="2" charset="2"/>
              <a:buNone/>
            </a:pPr>
            <a:r>
              <a:rPr lang="en-US" sz="2200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The lightbulbs in the circuit below are identical with the same resistance 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.  Which circuit produces more light?  (brightness  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  power)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893382" name="Picture 6"/>
          <p:cNvPicPr>
            <a:picLocks noChangeAspect="1" noChangeArrowheads="1"/>
          </p:cNvPicPr>
          <p:nvPr/>
        </p:nvPicPr>
        <p:blipFill>
          <a:blip r:embed="rId3" cstate="print">
            <a:lum bright="-12000" contrast="36000"/>
          </a:blip>
          <a:srcRect l="3740" t="8342" r="7117" b="9473"/>
          <a:stretch>
            <a:fillRect/>
          </a:stretch>
        </p:blipFill>
        <p:spPr bwMode="auto">
          <a:xfrm>
            <a:off x="4629150" y="3471863"/>
            <a:ext cx="4514850" cy="233203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5426" name="AutoShape 2"/>
          <p:cNvSpPr>
            <a:spLocks noChangeArrowheads="1"/>
          </p:cNvSpPr>
          <p:nvPr/>
        </p:nvSpPr>
        <p:spPr bwMode="auto">
          <a:xfrm>
            <a:off x="0" y="0"/>
            <a:ext cx="9144000" cy="3052763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95427" name="Rectangle 3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11)</a:t>
            </a:r>
            <a:r>
              <a:rPr lang="en-US" sz="2800" i="1" dirty="0">
                <a:solidFill>
                  <a:srgbClr val="000000"/>
                </a:solidFill>
                <a:effectLst/>
              </a:rPr>
              <a:t>	</a:t>
            </a:r>
            <a:r>
              <a:rPr lang="en-US" sz="2800" dirty="0">
                <a:solidFill>
                  <a:schemeClr val="accent2"/>
                </a:solidFill>
              </a:rPr>
              <a:t>Circuits I</a:t>
            </a:r>
          </a:p>
        </p:txBody>
      </p:sp>
      <p:sp>
        <p:nvSpPr>
          <p:cNvPr id="1895428" name="Oval 4"/>
          <p:cNvSpPr>
            <a:spLocks noChangeArrowheads="1"/>
          </p:cNvSpPr>
          <p:nvPr/>
        </p:nvSpPr>
        <p:spPr bwMode="auto">
          <a:xfrm>
            <a:off x="5276850" y="862013"/>
            <a:ext cx="2176463" cy="455612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895429" name="Rectangle 5"/>
          <p:cNvSpPr>
            <a:spLocks noChangeArrowheads="1"/>
          </p:cNvSpPr>
          <p:nvPr/>
        </p:nvSpPr>
        <p:spPr bwMode="auto">
          <a:xfrm>
            <a:off x="5470525" y="715963"/>
            <a:ext cx="3255963" cy="204152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</a:rPr>
              <a:t>1)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circuit 1</a:t>
            </a:r>
            <a:endParaRPr lang="en-US" sz="2000" b="1">
              <a:solidFill>
                <a:schemeClr val="tx2"/>
              </a:solidFill>
            </a:endParaRP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</a:rPr>
              <a:t>2)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circuit 2</a:t>
            </a:r>
            <a:endParaRPr lang="en-US" sz="2000" b="1">
              <a:solidFill>
                <a:schemeClr val="tx2"/>
              </a:solidFill>
              <a:sym typeface="Symbol" pitchFamily="18" charset="2"/>
            </a:endParaRP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3)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both the same</a:t>
            </a: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4)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it depends on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R</a:t>
            </a:r>
          </a:p>
        </p:txBody>
      </p:sp>
      <p:sp>
        <p:nvSpPr>
          <p:cNvPr id="18954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61938" y="725488"/>
            <a:ext cx="4983162" cy="2165350"/>
          </a:xfrm>
          <a:noFill/>
          <a:ln/>
        </p:spPr>
        <p:txBody>
          <a:bodyPr/>
          <a:lstStyle/>
          <a:p>
            <a:pPr marL="401638" indent="-401638">
              <a:lnSpc>
                <a:spcPct val="130000"/>
              </a:lnSpc>
              <a:buFont typeface="Monotype Sorts" pitchFamily="2" charset="2"/>
              <a:buNone/>
            </a:pPr>
            <a:r>
              <a:rPr lang="en-US" sz="2200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The lightbulbs in the circuit below are identical with the same resistance 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.  Which circuit produces more light?  (brightness  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  power)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895431" name="Picture 7"/>
          <p:cNvPicPr>
            <a:picLocks noChangeAspect="1" noChangeArrowheads="1"/>
          </p:cNvPicPr>
          <p:nvPr/>
        </p:nvPicPr>
        <p:blipFill>
          <a:blip r:embed="rId3" cstate="print">
            <a:lum bright="-12000" contrast="36000"/>
          </a:blip>
          <a:srcRect l="3740" t="8342" r="7117" b="9473"/>
          <a:stretch>
            <a:fillRect/>
          </a:stretch>
        </p:blipFill>
        <p:spPr bwMode="auto">
          <a:xfrm>
            <a:off x="4629150" y="3471863"/>
            <a:ext cx="4514850" cy="233203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895432" name="AutoShape 8"/>
          <p:cNvSpPr>
            <a:spLocks noChangeArrowheads="1"/>
          </p:cNvSpPr>
          <p:nvPr/>
        </p:nvSpPr>
        <p:spPr bwMode="auto">
          <a:xfrm>
            <a:off x="0" y="3467100"/>
            <a:ext cx="4525963" cy="24479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895433" name="Rectangle 9"/>
          <p:cNvSpPr>
            <a:spLocks noChangeArrowheads="1"/>
          </p:cNvSpPr>
          <p:nvPr/>
        </p:nvSpPr>
        <p:spPr bwMode="auto">
          <a:xfrm>
            <a:off x="-142875" y="3595688"/>
            <a:ext cx="4691063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3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In #1, the bulbs are in </a:t>
            </a: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parallel</a:t>
            </a:r>
            <a:r>
              <a:rPr lang="en-US" sz="2000" b="1">
                <a:solidFill>
                  <a:schemeClr val="bg2"/>
                </a:solidFill>
              </a:rPr>
              <a:t>, </a:t>
            </a: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lowering the total resistance</a:t>
            </a:r>
            <a:r>
              <a:rPr lang="en-US" sz="2000" b="1">
                <a:solidFill>
                  <a:schemeClr val="bg2"/>
                </a:solidFill>
              </a:rPr>
              <a:t> of the circuit.   Thus, circuit </a:t>
            </a:r>
            <a:r>
              <a:rPr lang="en-US" sz="20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#1 will</a:t>
            </a:r>
            <a:r>
              <a:rPr lang="en-US" sz="2000" b="1">
                <a:solidFill>
                  <a:schemeClr val="bg2"/>
                </a:solidFill>
              </a:rPr>
              <a:t> </a:t>
            </a:r>
            <a:r>
              <a:rPr lang="en-US" sz="20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draw a higher current</a:t>
            </a:r>
            <a:r>
              <a:rPr lang="en-US" sz="2000" b="1">
                <a:solidFill>
                  <a:schemeClr val="bg2"/>
                </a:solidFill>
              </a:rPr>
              <a:t>, which leads to more light, because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 = I V</a:t>
            </a:r>
            <a:r>
              <a:rPr lang="en-US" sz="2000" b="1">
                <a:solidFill>
                  <a:schemeClr val="bg2"/>
                </a:solidFill>
              </a:rPr>
              <a:t>.</a:t>
            </a:r>
            <a:r>
              <a:rPr lang="en-US" sz="2200" b="1">
                <a:solidFill>
                  <a:schemeClr val="bg2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7474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97475" name="Rectangle 3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12)</a:t>
            </a:r>
            <a:r>
              <a:rPr lang="en-US" sz="2800" i="1" dirty="0"/>
              <a:t>	</a:t>
            </a:r>
            <a:r>
              <a:rPr lang="en-US" sz="2800" dirty="0">
                <a:solidFill>
                  <a:schemeClr val="accent2"/>
                </a:solidFill>
              </a:rPr>
              <a:t>Circuits II</a:t>
            </a:r>
          </a:p>
        </p:txBody>
      </p:sp>
      <p:sp>
        <p:nvSpPr>
          <p:cNvPr id="1897476" name="Rectangle 4"/>
          <p:cNvSpPr>
            <a:spLocks noChangeArrowheads="1"/>
          </p:cNvSpPr>
          <p:nvPr/>
        </p:nvSpPr>
        <p:spPr bwMode="auto">
          <a:xfrm>
            <a:off x="5932488" y="700088"/>
            <a:ext cx="3211512" cy="252888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</a:rPr>
              <a:t>1) 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twice as much</a:t>
            </a:r>
            <a:endParaRPr lang="en-US" sz="2000" b="1">
              <a:solidFill>
                <a:schemeClr val="tx2"/>
              </a:solidFill>
            </a:endParaRP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</a:rPr>
              <a:t>2) 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same</a:t>
            </a:r>
            <a:endParaRPr lang="en-US" sz="2000" b="1">
              <a:solidFill>
                <a:schemeClr val="tx2"/>
              </a:solidFill>
              <a:sym typeface="Symbol" pitchFamily="18" charset="2"/>
            </a:endParaRP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3) 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1/2 as much</a:t>
            </a: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4)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1/4 as much</a:t>
            </a: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5)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4 times as much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151563" y="3517900"/>
            <a:ext cx="2992437" cy="2832100"/>
            <a:chOff x="3422" y="2216"/>
            <a:chExt cx="1885" cy="1784"/>
          </a:xfrm>
        </p:grpSpPr>
        <p:pic>
          <p:nvPicPr>
            <p:cNvPr id="1897478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17821" r="15923"/>
            <a:stretch>
              <a:fillRect/>
            </a:stretch>
          </p:blipFill>
          <p:spPr bwMode="auto">
            <a:xfrm>
              <a:off x="3422" y="2221"/>
              <a:ext cx="1885" cy="1779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</p:pic>
        <p:sp>
          <p:nvSpPr>
            <p:cNvPr id="1897479" name="Text Box 7"/>
            <p:cNvSpPr txBox="1">
              <a:spLocks noChangeArrowheads="1"/>
            </p:cNvSpPr>
            <p:nvPr/>
          </p:nvSpPr>
          <p:spPr bwMode="auto">
            <a:xfrm>
              <a:off x="4077" y="3417"/>
              <a:ext cx="560" cy="269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10 V</a:t>
              </a:r>
              <a:endParaRPr lang="en-US"/>
            </a:p>
          </p:txBody>
        </p:sp>
        <p:sp>
          <p:nvSpPr>
            <p:cNvPr id="1897480" name="Text Box 8"/>
            <p:cNvSpPr txBox="1">
              <a:spLocks noChangeArrowheads="1"/>
            </p:cNvSpPr>
            <p:nvPr/>
          </p:nvSpPr>
          <p:spPr bwMode="auto">
            <a:xfrm>
              <a:off x="4246" y="2216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</a:rPr>
                <a:t>A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97481" name="Text Box 9"/>
            <p:cNvSpPr txBox="1">
              <a:spLocks noChangeArrowheads="1"/>
            </p:cNvSpPr>
            <p:nvPr/>
          </p:nvSpPr>
          <p:spPr bwMode="auto">
            <a:xfrm>
              <a:off x="3869" y="276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</a:rPr>
                <a:t>B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97482" name="Text Box 10"/>
            <p:cNvSpPr txBox="1">
              <a:spLocks noChangeArrowheads="1"/>
            </p:cNvSpPr>
            <p:nvPr/>
          </p:nvSpPr>
          <p:spPr bwMode="auto">
            <a:xfrm>
              <a:off x="4641" y="276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89748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0" y="874713"/>
            <a:ext cx="5683250" cy="2274887"/>
          </a:xfrm>
          <a:noFill/>
          <a:ln/>
        </p:spPr>
        <p:txBody>
          <a:bodyPr/>
          <a:lstStyle/>
          <a:p>
            <a:pPr marL="401638" indent="-401638">
              <a:lnSpc>
                <a:spcPct val="130000"/>
              </a:lnSpc>
              <a:buFont typeface="Monotype Sorts" pitchFamily="2" charset="2"/>
              <a:buNone/>
            </a:pPr>
            <a:r>
              <a:rPr lang="en-US" sz="2200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The three lightbulbs in the circuit all have the </a:t>
            </a:r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same resistance of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W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 . 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 By how much is the 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brightness of bulb B 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greater or smaller than the </a:t>
            </a: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brightness of bulb A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? (brightness  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  power)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9522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99523" name="Rectangle 3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12) </a:t>
            </a:r>
            <a:r>
              <a:rPr lang="en-US" sz="2800" dirty="0" smtClean="0">
                <a:solidFill>
                  <a:schemeClr val="accent2"/>
                </a:solidFill>
              </a:rPr>
              <a:t>Circuits </a:t>
            </a:r>
            <a:r>
              <a:rPr lang="en-US" sz="2800" dirty="0">
                <a:solidFill>
                  <a:schemeClr val="accent2"/>
                </a:solidFill>
              </a:rPr>
              <a:t>II</a:t>
            </a:r>
          </a:p>
        </p:txBody>
      </p:sp>
      <p:sp>
        <p:nvSpPr>
          <p:cNvPr id="1899524" name="Rectangle 4"/>
          <p:cNvSpPr>
            <a:spLocks noChangeArrowheads="1"/>
          </p:cNvSpPr>
          <p:nvPr/>
        </p:nvSpPr>
        <p:spPr bwMode="auto">
          <a:xfrm>
            <a:off x="5932488" y="700088"/>
            <a:ext cx="3211512" cy="252888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</a:rPr>
              <a:t>1) 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twice as much</a:t>
            </a:r>
            <a:endParaRPr lang="en-US" sz="2000" b="1">
              <a:solidFill>
                <a:schemeClr val="tx2"/>
              </a:solidFill>
            </a:endParaRP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</a:rPr>
              <a:t>2) 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same</a:t>
            </a:r>
            <a:endParaRPr lang="en-US" sz="2000" b="1">
              <a:solidFill>
                <a:schemeClr val="tx2"/>
              </a:solidFill>
              <a:sym typeface="Symbol" pitchFamily="18" charset="2"/>
            </a:endParaRP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3) 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1/2 as much</a:t>
            </a: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4)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1/4 as much</a:t>
            </a: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5)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4 times as much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151563" y="3517900"/>
            <a:ext cx="2992437" cy="2832100"/>
            <a:chOff x="3422" y="2216"/>
            <a:chExt cx="1885" cy="1784"/>
          </a:xfrm>
        </p:grpSpPr>
        <p:pic>
          <p:nvPicPr>
            <p:cNvPr id="189952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17821" r="15923"/>
            <a:stretch>
              <a:fillRect/>
            </a:stretch>
          </p:blipFill>
          <p:spPr bwMode="auto">
            <a:xfrm>
              <a:off x="3422" y="2221"/>
              <a:ext cx="1885" cy="1779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</p:pic>
        <p:sp>
          <p:nvSpPr>
            <p:cNvPr id="1899527" name="Text Box 7"/>
            <p:cNvSpPr txBox="1">
              <a:spLocks noChangeArrowheads="1"/>
            </p:cNvSpPr>
            <p:nvPr/>
          </p:nvSpPr>
          <p:spPr bwMode="auto">
            <a:xfrm>
              <a:off x="4077" y="3417"/>
              <a:ext cx="560" cy="269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10 V</a:t>
              </a:r>
              <a:endParaRPr lang="en-US"/>
            </a:p>
          </p:txBody>
        </p:sp>
        <p:sp>
          <p:nvSpPr>
            <p:cNvPr id="1899528" name="Text Box 8"/>
            <p:cNvSpPr txBox="1">
              <a:spLocks noChangeArrowheads="1"/>
            </p:cNvSpPr>
            <p:nvPr/>
          </p:nvSpPr>
          <p:spPr bwMode="auto">
            <a:xfrm>
              <a:off x="4246" y="2216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</a:rPr>
                <a:t>A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99529" name="Text Box 9"/>
            <p:cNvSpPr txBox="1">
              <a:spLocks noChangeArrowheads="1"/>
            </p:cNvSpPr>
            <p:nvPr/>
          </p:nvSpPr>
          <p:spPr bwMode="auto">
            <a:xfrm>
              <a:off x="3869" y="276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</a:rPr>
                <a:t>B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99530" name="Text Box 10"/>
            <p:cNvSpPr txBox="1">
              <a:spLocks noChangeArrowheads="1"/>
            </p:cNvSpPr>
            <p:nvPr/>
          </p:nvSpPr>
          <p:spPr bwMode="auto">
            <a:xfrm>
              <a:off x="4641" y="276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rgbClr val="000000"/>
                  </a:solidFill>
                </a:rPr>
                <a:t>C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899531" name="AutoShape 11"/>
          <p:cNvSpPr>
            <a:spLocks noChangeArrowheads="1"/>
          </p:cNvSpPr>
          <p:nvPr/>
        </p:nvSpPr>
        <p:spPr bwMode="auto">
          <a:xfrm>
            <a:off x="139700" y="4267200"/>
            <a:ext cx="5711825" cy="1828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899532" name="Rectangle 12"/>
          <p:cNvSpPr>
            <a:spLocks noChangeArrowheads="1"/>
          </p:cNvSpPr>
          <p:nvPr/>
        </p:nvSpPr>
        <p:spPr bwMode="auto">
          <a:xfrm>
            <a:off x="334963" y="4306888"/>
            <a:ext cx="55880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We can use </a:t>
            </a:r>
            <a:r>
              <a:rPr lang="en-US" sz="2000" b="1" i="1">
                <a:solidFill>
                  <a:schemeClr val="hlink"/>
                </a:solidFill>
              </a:rPr>
              <a:t>P = V</a:t>
            </a:r>
            <a:r>
              <a:rPr lang="en-US" sz="2000" b="1" i="1" baseline="30000">
                <a:solidFill>
                  <a:schemeClr val="hlink"/>
                </a:solidFill>
              </a:rPr>
              <a:t>2</a:t>
            </a:r>
            <a:r>
              <a:rPr lang="en-US" sz="2000" b="1" i="1">
                <a:solidFill>
                  <a:schemeClr val="hlink"/>
                </a:solidFill>
              </a:rPr>
              <a:t>/R</a:t>
            </a:r>
            <a:r>
              <a:rPr lang="en-US" sz="2000" b="1">
                <a:solidFill>
                  <a:schemeClr val="bg2"/>
                </a:solidFill>
              </a:rPr>
              <a:t> to compare the power: </a:t>
            </a:r>
          </a:p>
          <a:p>
            <a:pPr marL="285750" indent="-285750">
              <a:lnSpc>
                <a:spcPct val="120000"/>
              </a:lnSpc>
              <a:spcBef>
                <a:spcPct val="50000"/>
              </a:spcBef>
            </a:pPr>
            <a:r>
              <a:rPr lang="en-US" sz="20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b="1" i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0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(</a:t>
            </a:r>
            <a:r>
              <a:rPr lang="en-US" sz="2000" b="1" i="1">
                <a:solidFill>
                  <a:srgbClr val="0000FF"/>
                </a:solidFill>
              </a:rPr>
              <a:t>V</a:t>
            </a:r>
            <a:r>
              <a:rPr lang="en-US" sz="2000" b="1" i="1" baseline="-25000">
                <a:solidFill>
                  <a:srgbClr val="0000FF"/>
                </a:solidFill>
              </a:rPr>
              <a:t>A</a:t>
            </a:r>
            <a:r>
              <a:rPr lang="en-US" sz="2000" b="1" i="1">
                <a:solidFill>
                  <a:srgbClr val="0000FF"/>
                </a:solidFill>
              </a:rPr>
              <a:t>)</a:t>
            </a:r>
            <a:r>
              <a:rPr lang="en-US" sz="2000" b="1" i="1" baseline="30000">
                <a:solidFill>
                  <a:srgbClr val="0000FF"/>
                </a:solidFill>
              </a:rPr>
              <a:t>2</a:t>
            </a:r>
            <a:r>
              <a:rPr lang="en-US" sz="2000" b="1" i="1">
                <a:solidFill>
                  <a:srgbClr val="0000FF"/>
                </a:solidFill>
              </a:rPr>
              <a:t>/R</a:t>
            </a:r>
            <a:r>
              <a:rPr lang="en-US" sz="2000" b="1" i="1" baseline="-25000">
                <a:solidFill>
                  <a:srgbClr val="0000FF"/>
                </a:solidFill>
              </a:rPr>
              <a:t>A</a:t>
            </a:r>
            <a:r>
              <a:rPr lang="en-US" sz="2000" b="1">
                <a:solidFill>
                  <a:srgbClr val="0000FF"/>
                </a:solidFill>
              </a:rPr>
              <a:t> = (10 V) </a:t>
            </a:r>
            <a:r>
              <a:rPr lang="en-US" sz="2000" b="1" baseline="30000">
                <a:solidFill>
                  <a:srgbClr val="0000FF"/>
                </a:solidFill>
              </a:rPr>
              <a:t>2</a:t>
            </a:r>
            <a:r>
              <a:rPr lang="en-US" sz="2000" b="1">
                <a:solidFill>
                  <a:srgbClr val="0000FF"/>
                </a:solidFill>
              </a:rPr>
              <a:t>/1 </a:t>
            </a:r>
            <a:r>
              <a:rPr lang="en-US" sz="2000" b="1">
                <a:solidFill>
                  <a:srgbClr val="0000FF"/>
                </a:solidFill>
                <a:latin typeface="Symbol" pitchFamily="18" charset="2"/>
              </a:rPr>
              <a:t>W</a:t>
            </a:r>
            <a:r>
              <a:rPr lang="en-US" sz="2000" b="1">
                <a:solidFill>
                  <a:srgbClr val="0000FF"/>
                </a:solidFill>
              </a:rPr>
              <a:t>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100 W</a:t>
            </a:r>
          </a:p>
          <a:p>
            <a:pPr marL="285750" indent="-285750">
              <a:lnSpc>
                <a:spcPct val="120000"/>
              </a:lnSpc>
              <a:spcBef>
                <a:spcPct val="50000"/>
              </a:spcBef>
            </a:pPr>
            <a:r>
              <a:rPr lang="en-US" sz="20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000" b="1" i="1" baseline="-25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0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(</a:t>
            </a:r>
            <a:r>
              <a:rPr lang="en-US" sz="2000" b="1" i="1">
                <a:solidFill>
                  <a:srgbClr val="FF3300"/>
                </a:solidFill>
              </a:rPr>
              <a:t>V</a:t>
            </a:r>
            <a:r>
              <a:rPr lang="en-US" sz="2000" b="1" i="1" baseline="-25000">
                <a:solidFill>
                  <a:srgbClr val="FF3300"/>
                </a:solidFill>
              </a:rPr>
              <a:t>B</a:t>
            </a:r>
            <a:r>
              <a:rPr lang="en-US" sz="2000" b="1" i="1">
                <a:solidFill>
                  <a:srgbClr val="FF3300"/>
                </a:solidFill>
              </a:rPr>
              <a:t>)</a:t>
            </a:r>
            <a:r>
              <a:rPr lang="en-US" sz="2000" b="1" i="1" baseline="30000">
                <a:solidFill>
                  <a:srgbClr val="FF3300"/>
                </a:solidFill>
              </a:rPr>
              <a:t>2</a:t>
            </a:r>
            <a:r>
              <a:rPr lang="en-US" sz="2000" b="1" i="1">
                <a:solidFill>
                  <a:srgbClr val="FF3300"/>
                </a:solidFill>
              </a:rPr>
              <a:t>/R</a:t>
            </a:r>
            <a:r>
              <a:rPr lang="en-US" sz="2000" b="1" i="1" baseline="-25000">
                <a:solidFill>
                  <a:srgbClr val="FF3300"/>
                </a:solidFill>
              </a:rPr>
              <a:t>B</a:t>
            </a:r>
            <a:r>
              <a:rPr lang="en-US" sz="2000" b="1">
                <a:solidFill>
                  <a:srgbClr val="FF3300"/>
                </a:solidFill>
              </a:rPr>
              <a:t> = (5 V) </a:t>
            </a:r>
            <a:r>
              <a:rPr lang="en-US" sz="2000" b="1" baseline="30000">
                <a:solidFill>
                  <a:srgbClr val="FF3300"/>
                </a:solidFill>
              </a:rPr>
              <a:t>2</a:t>
            </a:r>
            <a:r>
              <a:rPr lang="en-US" sz="2000" b="1">
                <a:solidFill>
                  <a:srgbClr val="FF3300"/>
                </a:solidFill>
              </a:rPr>
              <a:t>/1 </a:t>
            </a:r>
            <a:r>
              <a:rPr lang="en-US" sz="2000" b="1">
                <a:solidFill>
                  <a:srgbClr val="FF3300"/>
                </a:solidFill>
                <a:latin typeface="Symbol" pitchFamily="18" charset="2"/>
              </a:rPr>
              <a:t>W</a:t>
            </a:r>
            <a:r>
              <a:rPr lang="en-US" sz="2000" b="1">
                <a:solidFill>
                  <a:srgbClr val="FF3300"/>
                </a:solidFill>
              </a:rPr>
              <a:t> </a:t>
            </a:r>
            <a:r>
              <a:rPr lang="en-US" sz="2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25 W</a:t>
            </a:r>
            <a:endParaRPr lang="en-US" sz="2200" b="1">
              <a:solidFill>
                <a:srgbClr val="FF3300"/>
              </a:solidFill>
            </a:endParaRP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endParaRPr lang="en-US" sz="2200" b="1">
              <a:solidFill>
                <a:schemeClr val="bg2"/>
              </a:solidFill>
            </a:endParaRPr>
          </a:p>
        </p:txBody>
      </p:sp>
      <p:sp>
        <p:nvSpPr>
          <p:cNvPr id="1899533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0" y="874713"/>
            <a:ext cx="5683250" cy="2274887"/>
          </a:xfrm>
          <a:noFill/>
          <a:ln/>
        </p:spPr>
        <p:txBody>
          <a:bodyPr/>
          <a:lstStyle/>
          <a:p>
            <a:pPr marL="401638" indent="-401638">
              <a:lnSpc>
                <a:spcPct val="130000"/>
              </a:lnSpc>
              <a:buFont typeface="Monotype Sorts" pitchFamily="2" charset="2"/>
              <a:buNone/>
            </a:pPr>
            <a:r>
              <a:rPr lang="en-US" sz="2200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The three light bulbs in the circuit all have the </a:t>
            </a:r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same resistance of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W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 . 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 By how much is the 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brightness of bulb B 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greater or smaller than the </a:t>
            </a: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brightness of bulb A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? (brightness  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  power)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99534" name="Oval 14"/>
          <p:cNvSpPr>
            <a:spLocks noChangeArrowheads="1"/>
          </p:cNvSpPr>
          <p:nvPr/>
        </p:nvSpPr>
        <p:spPr bwMode="auto">
          <a:xfrm>
            <a:off x="5735638" y="2292350"/>
            <a:ext cx="2917825" cy="455613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899535" name="Text Box 15"/>
          <p:cNvSpPr txBox="1">
            <a:spLocks noChangeArrowheads="1"/>
          </p:cNvSpPr>
          <p:nvPr/>
        </p:nvSpPr>
        <p:spPr bwMode="auto">
          <a:xfrm>
            <a:off x="0" y="6440488"/>
            <a:ext cx="6510338" cy="406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What is the total current in the circuit?</a:t>
            </a: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1570" name="AutoShape 2"/>
          <p:cNvSpPr>
            <a:spLocks noChangeArrowheads="1"/>
          </p:cNvSpPr>
          <p:nvPr/>
        </p:nvSpPr>
        <p:spPr bwMode="auto">
          <a:xfrm>
            <a:off x="0" y="0"/>
            <a:ext cx="9144000" cy="2782888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01571" name="Rectangle 3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13)</a:t>
            </a:r>
            <a:r>
              <a:rPr lang="en-US" sz="2800" i="1" dirty="0">
                <a:solidFill>
                  <a:srgbClr val="000000"/>
                </a:solidFill>
                <a:effectLst/>
              </a:rPr>
              <a:t>	</a:t>
            </a:r>
            <a:r>
              <a:rPr lang="en-US" sz="2800" dirty="0">
                <a:solidFill>
                  <a:schemeClr val="accent2"/>
                </a:solidFill>
              </a:rPr>
              <a:t>More Circuits I</a:t>
            </a:r>
          </a:p>
        </p:txBody>
      </p:sp>
      <p:sp>
        <p:nvSpPr>
          <p:cNvPr id="1901572" name="Rectangle 4"/>
          <p:cNvSpPr>
            <a:spLocks noChangeArrowheads="1"/>
          </p:cNvSpPr>
          <p:nvPr/>
        </p:nvSpPr>
        <p:spPr bwMode="auto">
          <a:xfrm>
            <a:off x="5791200" y="917575"/>
            <a:ext cx="2898775" cy="15541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</a:rPr>
              <a:t>1)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increase</a:t>
            </a:r>
            <a:endParaRPr lang="en-US" sz="2000" b="1">
              <a:solidFill>
                <a:schemeClr val="tx2"/>
              </a:solidFill>
            </a:endParaRP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</a:rPr>
              <a:t>2)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decrease</a:t>
            </a:r>
            <a:endParaRPr lang="en-US" sz="2000" b="1">
              <a:solidFill>
                <a:schemeClr val="tx2"/>
              </a:solidFill>
              <a:sym typeface="Symbol" pitchFamily="18" charset="2"/>
            </a:endParaRP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3)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stay the same</a:t>
            </a:r>
          </a:p>
        </p:txBody>
      </p:sp>
      <p:sp>
        <p:nvSpPr>
          <p:cNvPr id="19015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6850" y="962025"/>
            <a:ext cx="4821238" cy="1647825"/>
          </a:xfrm>
          <a:noFill/>
          <a:ln/>
        </p:spPr>
        <p:txBody>
          <a:bodyPr/>
          <a:lstStyle/>
          <a:p>
            <a:pPr marL="401638" indent="-401638">
              <a:lnSpc>
                <a:spcPct val="140000"/>
              </a:lnSpc>
              <a:buFont typeface="Monotype Sorts" pitchFamily="2" charset="2"/>
              <a:buNone/>
            </a:pPr>
            <a:r>
              <a:rPr lang="en-US" sz="2200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What happens to the voltage across the resistor 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b="1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when the switch is closed? The voltage will: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613400" y="3238500"/>
            <a:ext cx="3530600" cy="2544763"/>
            <a:chOff x="2741" y="2193"/>
            <a:chExt cx="2224" cy="1603"/>
          </a:xfrm>
        </p:grpSpPr>
        <p:sp>
          <p:nvSpPr>
            <p:cNvPr id="1901575" name="Rectangle 7"/>
            <p:cNvSpPr>
              <a:spLocks noChangeArrowheads="1"/>
            </p:cNvSpPr>
            <p:nvPr/>
          </p:nvSpPr>
          <p:spPr bwMode="auto">
            <a:xfrm>
              <a:off x="2741" y="2193"/>
              <a:ext cx="2224" cy="160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01576" name="Text Box 8"/>
            <p:cNvSpPr txBox="1">
              <a:spLocks noChangeArrowheads="1"/>
            </p:cNvSpPr>
            <p:nvPr/>
          </p:nvSpPr>
          <p:spPr bwMode="auto">
            <a:xfrm>
              <a:off x="2823" y="2974"/>
              <a:ext cx="277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chemeClr val="accent1"/>
                  </a:solidFill>
                </a:rPr>
                <a:t> </a:t>
              </a:r>
              <a:r>
                <a:rPr lang="en-US" sz="2200" b="1" i="1">
                  <a:solidFill>
                    <a:schemeClr val="accent1"/>
                  </a:solidFill>
                </a:rPr>
                <a:t>V</a:t>
              </a:r>
              <a:endParaRPr lang="en-US" sz="2000" b="1" i="1">
                <a:solidFill>
                  <a:schemeClr val="accent1"/>
                </a:solidFill>
              </a:endParaRPr>
            </a:p>
          </p:txBody>
        </p:sp>
        <p:sp>
          <p:nvSpPr>
            <p:cNvPr id="1901577" name="Rectangle 9"/>
            <p:cNvSpPr>
              <a:spLocks noChangeArrowheads="1"/>
            </p:cNvSpPr>
            <p:nvPr/>
          </p:nvSpPr>
          <p:spPr bwMode="auto">
            <a:xfrm rot="-5400000">
              <a:off x="3372" y="2487"/>
              <a:ext cx="951" cy="115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1901578" name="Rectangle 10"/>
            <p:cNvSpPr>
              <a:spLocks noChangeArrowheads="1"/>
            </p:cNvSpPr>
            <p:nvPr/>
          </p:nvSpPr>
          <p:spPr bwMode="gray">
            <a:xfrm rot="-5400000">
              <a:off x="3229" y="3009"/>
              <a:ext cx="76" cy="156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01579" name="Line 11"/>
            <p:cNvSpPr>
              <a:spLocks noChangeShapeType="1"/>
            </p:cNvSpPr>
            <p:nvPr/>
          </p:nvSpPr>
          <p:spPr bwMode="auto">
            <a:xfrm rot="-5400000">
              <a:off x="3266" y="3065"/>
              <a:ext cx="0" cy="156"/>
            </a:xfrm>
            <a:prstGeom prst="line">
              <a:avLst/>
            </a:prstGeom>
            <a:noFill/>
            <a:ln w="952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01580" name="Line 12"/>
            <p:cNvSpPr>
              <a:spLocks noChangeShapeType="1"/>
            </p:cNvSpPr>
            <p:nvPr/>
          </p:nvSpPr>
          <p:spPr bwMode="auto">
            <a:xfrm rot="-5400000">
              <a:off x="3266" y="2891"/>
              <a:ext cx="0" cy="27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3466" y="2528"/>
              <a:ext cx="315" cy="123"/>
              <a:chOff x="3655" y="3265"/>
              <a:chExt cx="468" cy="133"/>
            </a:xfrm>
          </p:grpSpPr>
          <p:sp>
            <p:nvSpPr>
              <p:cNvPr id="1901582" name="Rectangle 14"/>
              <p:cNvSpPr>
                <a:spLocks noChangeArrowheads="1"/>
              </p:cNvSpPr>
              <p:nvPr/>
            </p:nvSpPr>
            <p:spPr bwMode="white">
              <a:xfrm>
                <a:off x="3690" y="3285"/>
                <a:ext cx="396" cy="92"/>
              </a:xfrm>
              <a:prstGeom prst="rect">
                <a:avLst/>
              </a:prstGeom>
              <a:solidFill>
                <a:srgbClr val="000089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01583" name="Rectangle 15"/>
              <p:cNvSpPr>
                <a:spLocks noChangeArrowheads="1"/>
              </p:cNvSpPr>
              <p:nvPr/>
            </p:nvSpPr>
            <p:spPr bwMode="white">
              <a:xfrm>
                <a:off x="3694" y="3285"/>
                <a:ext cx="396" cy="92"/>
              </a:xfrm>
              <a:prstGeom prst="rect">
                <a:avLst/>
              </a:prstGeom>
              <a:solidFill>
                <a:srgbClr val="000080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01584" name="Freeform 16"/>
              <p:cNvSpPr>
                <a:spLocks/>
              </p:cNvSpPr>
              <p:nvPr/>
            </p:nvSpPr>
            <p:spPr bwMode="auto">
              <a:xfrm>
                <a:off x="3655" y="3265"/>
                <a:ext cx="468" cy="133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78" y="95"/>
                  </a:cxn>
                  <a:cxn ang="0">
                    <a:pos x="166" y="0"/>
                  </a:cxn>
                  <a:cxn ang="0">
                    <a:pos x="356" y="192"/>
                  </a:cxn>
                  <a:cxn ang="0">
                    <a:pos x="552" y="2"/>
                  </a:cxn>
                  <a:cxn ang="0">
                    <a:pos x="742" y="192"/>
                  </a:cxn>
                  <a:cxn ang="0">
                    <a:pos x="932" y="2"/>
                  </a:cxn>
                  <a:cxn ang="0">
                    <a:pos x="1124" y="192"/>
                  </a:cxn>
                  <a:cxn ang="0">
                    <a:pos x="1209" y="95"/>
                  </a:cxn>
                  <a:cxn ang="0">
                    <a:pos x="1293" y="95"/>
                  </a:cxn>
                </a:cxnLst>
                <a:rect l="0" t="0" r="r" b="b"/>
                <a:pathLst>
                  <a:path w="1293" h="192">
                    <a:moveTo>
                      <a:pt x="0" y="95"/>
                    </a:moveTo>
                    <a:lnTo>
                      <a:pt x="78" y="95"/>
                    </a:lnTo>
                    <a:lnTo>
                      <a:pt x="166" y="0"/>
                    </a:lnTo>
                    <a:lnTo>
                      <a:pt x="356" y="192"/>
                    </a:lnTo>
                    <a:lnTo>
                      <a:pt x="552" y="2"/>
                    </a:lnTo>
                    <a:lnTo>
                      <a:pt x="742" y="192"/>
                    </a:lnTo>
                    <a:lnTo>
                      <a:pt x="932" y="2"/>
                    </a:lnTo>
                    <a:lnTo>
                      <a:pt x="1124" y="192"/>
                    </a:lnTo>
                    <a:lnTo>
                      <a:pt x="1209" y="95"/>
                    </a:lnTo>
                    <a:lnTo>
                      <a:pt x="1293" y="95"/>
                    </a:ln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901585" name="Text Box 17"/>
            <p:cNvSpPr txBox="1">
              <a:spLocks noChangeArrowheads="1"/>
            </p:cNvSpPr>
            <p:nvPr/>
          </p:nvSpPr>
          <p:spPr bwMode="auto">
            <a:xfrm>
              <a:off x="3485" y="2274"/>
              <a:ext cx="3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200" b="1" i="1">
                  <a:solidFill>
                    <a:srgbClr val="00DFCA"/>
                  </a:solidFill>
                </a:rPr>
                <a:t>R</a:t>
              </a:r>
              <a:r>
                <a:rPr lang="en-US" sz="2200" b="1" i="1" baseline="-25000">
                  <a:solidFill>
                    <a:srgbClr val="00DFCA"/>
                  </a:solidFill>
                </a:rPr>
                <a:t>1</a:t>
              </a:r>
              <a:endParaRPr lang="en-US" b="1" i="1">
                <a:solidFill>
                  <a:srgbClr val="00DFCA"/>
                </a:solidFill>
              </a:endParaRPr>
            </a:p>
          </p:txBody>
        </p:sp>
        <p:sp>
          <p:nvSpPr>
            <p:cNvPr id="1901586" name="Line 18"/>
            <p:cNvSpPr>
              <a:spLocks noChangeShapeType="1"/>
            </p:cNvSpPr>
            <p:nvPr/>
          </p:nvSpPr>
          <p:spPr bwMode="auto">
            <a:xfrm rot="-5400000">
              <a:off x="3965" y="3065"/>
              <a:ext cx="932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grpSp>
          <p:nvGrpSpPr>
            <p:cNvPr id="4" name="Group 19"/>
            <p:cNvGrpSpPr>
              <a:grpSpLocks/>
            </p:cNvGrpSpPr>
            <p:nvPr/>
          </p:nvGrpSpPr>
          <p:grpSpPr bwMode="auto">
            <a:xfrm rot="-5400000">
              <a:off x="4212" y="3013"/>
              <a:ext cx="430" cy="90"/>
              <a:chOff x="3655" y="3265"/>
              <a:chExt cx="468" cy="133"/>
            </a:xfrm>
          </p:grpSpPr>
          <p:sp>
            <p:nvSpPr>
              <p:cNvPr id="1901588" name="Rectangle 20"/>
              <p:cNvSpPr>
                <a:spLocks noChangeArrowheads="1"/>
              </p:cNvSpPr>
              <p:nvPr/>
            </p:nvSpPr>
            <p:spPr bwMode="white">
              <a:xfrm>
                <a:off x="3690" y="3285"/>
                <a:ext cx="396" cy="92"/>
              </a:xfrm>
              <a:prstGeom prst="rect">
                <a:avLst/>
              </a:prstGeom>
              <a:solidFill>
                <a:srgbClr val="000089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01589" name="Rectangle 21"/>
              <p:cNvSpPr>
                <a:spLocks noChangeArrowheads="1"/>
              </p:cNvSpPr>
              <p:nvPr/>
            </p:nvSpPr>
            <p:spPr bwMode="white">
              <a:xfrm>
                <a:off x="3694" y="3285"/>
                <a:ext cx="396" cy="92"/>
              </a:xfrm>
              <a:prstGeom prst="rect">
                <a:avLst/>
              </a:prstGeom>
              <a:solidFill>
                <a:srgbClr val="000080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01590" name="Freeform 22"/>
              <p:cNvSpPr>
                <a:spLocks/>
              </p:cNvSpPr>
              <p:nvPr/>
            </p:nvSpPr>
            <p:spPr bwMode="auto">
              <a:xfrm>
                <a:off x="3655" y="3265"/>
                <a:ext cx="468" cy="133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78" y="95"/>
                  </a:cxn>
                  <a:cxn ang="0">
                    <a:pos x="166" y="0"/>
                  </a:cxn>
                  <a:cxn ang="0">
                    <a:pos x="356" y="192"/>
                  </a:cxn>
                  <a:cxn ang="0">
                    <a:pos x="552" y="2"/>
                  </a:cxn>
                  <a:cxn ang="0">
                    <a:pos x="742" y="192"/>
                  </a:cxn>
                  <a:cxn ang="0">
                    <a:pos x="932" y="2"/>
                  </a:cxn>
                  <a:cxn ang="0">
                    <a:pos x="1124" y="192"/>
                  </a:cxn>
                  <a:cxn ang="0">
                    <a:pos x="1209" y="95"/>
                  </a:cxn>
                  <a:cxn ang="0">
                    <a:pos x="1293" y="95"/>
                  </a:cxn>
                </a:cxnLst>
                <a:rect l="0" t="0" r="r" b="b"/>
                <a:pathLst>
                  <a:path w="1293" h="192">
                    <a:moveTo>
                      <a:pt x="0" y="95"/>
                    </a:moveTo>
                    <a:lnTo>
                      <a:pt x="78" y="95"/>
                    </a:lnTo>
                    <a:lnTo>
                      <a:pt x="166" y="0"/>
                    </a:lnTo>
                    <a:lnTo>
                      <a:pt x="356" y="192"/>
                    </a:lnTo>
                    <a:lnTo>
                      <a:pt x="552" y="2"/>
                    </a:lnTo>
                    <a:lnTo>
                      <a:pt x="742" y="192"/>
                    </a:lnTo>
                    <a:lnTo>
                      <a:pt x="932" y="2"/>
                    </a:lnTo>
                    <a:lnTo>
                      <a:pt x="1124" y="192"/>
                    </a:lnTo>
                    <a:lnTo>
                      <a:pt x="1209" y="95"/>
                    </a:lnTo>
                    <a:lnTo>
                      <a:pt x="1293" y="95"/>
                    </a:ln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901591" name="Text Box 23"/>
            <p:cNvSpPr txBox="1">
              <a:spLocks noChangeArrowheads="1"/>
            </p:cNvSpPr>
            <p:nvPr/>
          </p:nvSpPr>
          <p:spPr bwMode="auto">
            <a:xfrm>
              <a:off x="4457" y="2925"/>
              <a:ext cx="3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200" b="1" i="1">
                  <a:solidFill>
                    <a:srgbClr val="00DFCA"/>
                  </a:solidFill>
                </a:rPr>
                <a:t>R</a:t>
              </a:r>
              <a:r>
                <a:rPr lang="en-US" sz="2200" b="1" i="1" baseline="-25000">
                  <a:solidFill>
                    <a:srgbClr val="00DFCA"/>
                  </a:solidFill>
                </a:rPr>
                <a:t>3</a:t>
              </a:r>
              <a:endParaRPr lang="en-US" b="1" i="1">
                <a:solidFill>
                  <a:srgbClr val="00DFCA"/>
                </a:solidFill>
              </a:endParaRPr>
            </a:p>
          </p:txBody>
        </p:sp>
        <p:sp>
          <p:nvSpPr>
            <p:cNvPr id="1901592" name="Line 24"/>
            <p:cNvSpPr>
              <a:spLocks noChangeShapeType="1"/>
            </p:cNvSpPr>
            <p:nvPr/>
          </p:nvSpPr>
          <p:spPr bwMode="auto">
            <a:xfrm rot="5400000" flipH="1">
              <a:off x="3736" y="3232"/>
              <a:ext cx="617" cy="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grpSp>
          <p:nvGrpSpPr>
            <p:cNvPr id="5" name="Group 25"/>
            <p:cNvGrpSpPr>
              <a:grpSpLocks/>
            </p:cNvGrpSpPr>
            <p:nvPr/>
          </p:nvGrpSpPr>
          <p:grpSpPr bwMode="auto">
            <a:xfrm rot="-5400000">
              <a:off x="3831" y="3223"/>
              <a:ext cx="430" cy="90"/>
              <a:chOff x="3655" y="3265"/>
              <a:chExt cx="468" cy="133"/>
            </a:xfrm>
          </p:grpSpPr>
          <p:sp>
            <p:nvSpPr>
              <p:cNvPr id="1901594" name="Rectangle 26"/>
              <p:cNvSpPr>
                <a:spLocks noChangeArrowheads="1"/>
              </p:cNvSpPr>
              <p:nvPr/>
            </p:nvSpPr>
            <p:spPr bwMode="white">
              <a:xfrm>
                <a:off x="3690" y="3285"/>
                <a:ext cx="396" cy="92"/>
              </a:xfrm>
              <a:prstGeom prst="rect">
                <a:avLst/>
              </a:prstGeom>
              <a:solidFill>
                <a:srgbClr val="000089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01595" name="Rectangle 27"/>
              <p:cNvSpPr>
                <a:spLocks noChangeArrowheads="1"/>
              </p:cNvSpPr>
              <p:nvPr/>
            </p:nvSpPr>
            <p:spPr bwMode="white">
              <a:xfrm>
                <a:off x="3694" y="3285"/>
                <a:ext cx="396" cy="92"/>
              </a:xfrm>
              <a:prstGeom prst="rect">
                <a:avLst/>
              </a:prstGeom>
              <a:solidFill>
                <a:srgbClr val="000080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01596" name="Freeform 28"/>
              <p:cNvSpPr>
                <a:spLocks/>
              </p:cNvSpPr>
              <p:nvPr/>
            </p:nvSpPr>
            <p:spPr bwMode="auto">
              <a:xfrm>
                <a:off x="3655" y="3265"/>
                <a:ext cx="468" cy="133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78" y="95"/>
                  </a:cxn>
                  <a:cxn ang="0">
                    <a:pos x="166" y="0"/>
                  </a:cxn>
                  <a:cxn ang="0">
                    <a:pos x="356" y="192"/>
                  </a:cxn>
                  <a:cxn ang="0">
                    <a:pos x="552" y="2"/>
                  </a:cxn>
                  <a:cxn ang="0">
                    <a:pos x="742" y="192"/>
                  </a:cxn>
                  <a:cxn ang="0">
                    <a:pos x="932" y="2"/>
                  </a:cxn>
                  <a:cxn ang="0">
                    <a:pos x="1124" y="192"/>
                  </a:cxn>
                  <a:cxn ang="0">
                    <a:pos x="1209" y="95"/>
                  </a:cxn>
                  <a:cxn ang="0">
                    <a:pos x="1293" y="95"/>
                  </a:cxn>
                </a:cxnLst>
                <a:rect l="0" t="0" r="r" b="b"/>
                <a:pathLst>
                  <a:path w="1293" h="192">
                    <a:moveTo>
                      <a:pt x="0" y="95"/>
                    </a:moveTo>
                    <a:lnTo>
                      <a:pt x="78" y="95"/>
                    </a:lnTo>
                    <a:lnTo>
                      <a:pt x="166" y="0"/>
                    </a:lnTo>
                    <a:lnTo>
                      <a:pt x="356" y="192"/>
                    </a:lnTo>
                    <a:lnTo>
                      <a:pt x="552" y="2"/>
                    </a:lnTo>
                    <a:lnTo>
                      <a:pt x="742" y="192"/>
                    </a:lnTo>
                    <a:lnTo>
                      <a:pt x="932" y="2"/>
                    </a:lnTo>
                    <a:lnTo>
                      <a:pt x="1124" y="192"/>
                    </a:lnTo>
                    <a:lnTo>
                      <a:pt x="1209" y="95"/>
                    </a:lnTo>
                    <a:lnTo>
                      <a:pt x="1293" y="95"/>
                    </a:ln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901597" name="Line 29"/>
            <p:cNvSpPr>
              <a:spLocks noChangeShapeType="1"/>
            </p:cNvSpPr>
            <p:nvPr/>
          </p:nvSpPr>
          <p:spPr bwMode="auto">
            <a:xfrm rot="5400000" flipH="1">
              <a:off x="3976" y="2647"/>
              <a:ext cx="12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1901598" name="Line 30"/>
            <p:cNvSpPr>
              <a:spLocks noChangeShapeType="1"/>
            </p:cNvSpPr>
            <p:nvPr/>
          </p:nvSpPr>
          <p:spPr bwMode="auto">
            <a:xfrm rot="-7591947">
              <a:off x="3992" y="2774"/>
              <a:ext cx="19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1901599" name="Text Box 31"/>
            <p:cNvSpPr txBox="1">
              <a:spLocks noChangeArrowheads="1"/>
            </p:cNvSpPr>
            <p:nvPr/>
          </p:nvSpPr>
          <p:spPr bwMode="auto">
            <a:xfrm>
              <a:off x="4081" y="3164"/>
              <a:ext cx="3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200" b="1" i="1">
                  <a:solidFill>
                    <a:srgbClr val="00DFCA"/>
                  </a:solidFill>
                </a:rPr>
                <a:t>R</a:t>
              </a:r>
              <a:r>
                <a:rPr lang="en-US" sz="2200" b="1" i="1" baseline="-25000">
                  <a:solidFill>
                    <a:srgbClr val="00DFCA"/>
                  </a:solidFill>
                </a:rPr>
                <a:t>2</a:t>
              </a:r>
              <a:endParaRPr lang="en-US" b="1" i="1">
                <a:solidFill>
                  <a:srgbClr val="00DFCA"/>
                </a:solidFill>
              </a:endParaRPr>
            </a:p>
          </p:txBody>
        </p:sp>
        <p:sp>
          <p:nvSpPr>
            <p:cNvPr id="1901600" name="Text Box 32"/>
            <p:cNvSpPr txBox="1">
              <a:spLocks noChangeArrowheads="1"/>
            </p:cNvSpPr>
            <p:nvPr/>
          </p:nvSpPr>
          <p:spPr bwMode="auto">
            <a:xfrm>
              <a:off x="3768" y="2729"/>
              <a:ext cx="23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200" b="1" i="1">
                  <a:solidFill>
                    <a:srgbClr val="00DFCA"/>
                  </a:solidFill>
                </a:rPr>
                <a:t>S</a:t>
              </a:r>
              <a:endParaRPr lang="en-US" b="1" i="1">
                <a:solidFill>
                  <a:srgbClr val="00DFCA"/>
                </a:solidFill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3618" name="AutoShape 2"/>
          <p:cNvSpPr>
            <a:spLocks noChangeArrowheads="1"/>
          </p:cNvSpPr>
          <p:nvPr/>
        </p:nvSpPr>
        <p:spPr bwMode="auto">
          <a:xfrm>
            <a:off x="0" y="0"/>
            <a:ext cx="9144000" cy="2782888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03619" name="Rectangle 3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13)</a:t>
            </a:r>
            <a:r>
              <a:rPr lang="en-US" sz="2800" i="1" dirty="0">
                <a:solidFill>
                  <a:srgbClr val="000000"/>
                </a:solidFill>
                <a:effectLst/>
              </a:rPr>
              <a:t>	</a:t>
            </a:r>
            <a:r>
              <a:rPr lang="en-US" sz="2800" dirty="0">
                <a:solidFill>
                  <a:schemeClr val="accent2"/>
                </a:solidFill>
              </a:rPr>
              <a:t>More Circuits I</a:t>
            </a:r>
          </a:p>
        </p:txBody>
      </p:sp>
      <p:sp>
        <p:nvSpPr>
          <p:cNvPr id="1903620" name="Oval 4"/>
          <p:cNvSpPr>
            <a:spLocks noChangeArrowheads="1"/>
          </p:cNvSpPr>
          <p:nvPr/>
        </p:nvSpPr>
        <p:spPr bwMode="auto">
          <a:xfrm>
            <a:off x="5572125" y="1058863"/>
            <a:ext cx="2132013" cy="455612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903621" name="Rectangle 5"/>
          <p:cNvSpPr>
            <a:spLocks noChangeArrowheads="1"/>
          </p:cNvSpPr>
          <p:nvPr/>
        </p:nvSpPr>
        <p:spPr bwMode="auto">
          <a:xfrm>
            <a:off x="5791200" y="917575"/>
            <a:ext cx="2898775" cy="15541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</a:rPr>
              <a:t>1)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increase</a:t>
            </a:r>
            <a:endParaRPr lang="en-US" sz="2000" b="1">
              <a:solidFill>
                <a:schemeClr val="tx2"/>
              </a:solidFill>
            </a:endParaRP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</a:rPr>
              <a:t>2)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decrease</a:t>
            </a:r>
            <a:endParaRPr lang="en-US" sz="2000" b="1">
              <a:solidFill>
                <a:schemeClr val="tx2"/>
              </a:solidFill>
              <a:sym typeface="Symbol" pitchFamily="18" charset="2"/>
            </a:endParaRP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3)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stay the same</a:t>
            </a:r>
          </a:p>
        </p:txBody>
      </p:sp>
      <p:sp>
        <p:nvSpPr>
          <p:cNvPr id="19036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96850" y="962025"/>
            <a:ext cx="4821238" cy="1647825"/>
          </a:xfrm>
          <a:noFill/>
          <a:ln/>
        </p:spPr>
        <p:txBody>
          <a:bodyPr/>
          <a:lstStyle/>
          <a:p>
            <a:pPr marL="401638" indent="-401638">
              <a:lnSpc>
                <a:spcPct val="140000"/>
              </a:lnSpc>
              <a:buFont typeface="Monotype Sorts" pitchFamily="2" charset="2"/>
              <a:buNone/>
            </a:pPr>
            <a:r>
              <a:rPr lang="en-US" sz="2200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What happens to the voltage across the resistor </a:t>
            </a:r>
            <a:r>
              <a:rPr lang="en-US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b="1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when the switch is closed? The voltage will:</a:t>
            </a:r>
          </a:p>
        </p:txBody>
      </p:sp>
      <p:sp>
        <p:nvSpPr>
          <p:cNvPr id="1903623" name="AutoShape 7"/>
          <p:cNvSpPr>
            <a:spLocks noChangeArrowheads="1"/>
          </p:cNvSpPr>
          <p:nvPr/>
        </p:nvSpPr>
        <p:spPr bwMode="auto">
          <a:xfrm>
            <a:off x="180975" y="3221038"/>
            <a:ext cx="5065713" cy="25336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903624" name="Rectangle 8"/>
          <p:cNvSpPr>
            <a:spLocks noChangeArrowheads="1"/>
          </p:cNvSpPr>
          <p:nvPr/>
        </p:nvSpPr>
        <p:spPr bwMode="auto">
          <a:xfrm>
            <a:off x="0" y="3267075"/>
            <a:ext cx="519112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4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With the switch closed, the addition of </a:t>
            </a:r>
            <a:r>
              <a:rPr lang="en-US" sz="2000" b="1" i="1">
                <a:solidFill>
                  <a:schemeClr val="bg2"/>
                </a:solidFill>
              </a:rPr>
              <a:t>R</a:t>
            </a:r>
            <a:r>
              <a:rPr lang="en-US" sz="2000" b="1" i="1" baseline="-25000">
                <a:solidFill>
                  <a:schemeClr val="bg2"/>
                </a:solidFill>
              </a:rPr>
              <a:t>2</a:t>
            </a:r>
            <a:r>
              <a:rPr lang="en-US" sz="2000" b="1">
                <a:solidFill>
                  <a:schemeClr val="bg2"/>
                </a:solidFill>
              </a:rPr>
              <a:t> to </a:t>
            </a:r>
            <a:r>
              <a:rPr lang="en-US" sz="2000" b="1" i="1">
                <a:solidFill>
                  <a:schemeClr val="bg2"/>
                </a:solidFill>
              </a:rPr>
              <a:t>R</a:t>
            </a:r>
            <a:r>
              <a:rPr lang="en-US" sz="2000" b="1" i="1" baseline="-25000">
                <a:solidFill>
                  <a:schemeClr val="bg2"/>
                </a:solidFill>
              </a:rPr>
              <a:t>3</a:t>
            </a:r>
            <a:r>
              <a:rPr lang="en-US" sz="2000" b="1">
                <a:solidFill>
                  <a:schemeClr val="bg2"/>
                </a:solidFill>
              </a:rPr>
              <a:t> </a:t>
            </a: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decreases the equivalent resistance</a:t>
            </a:r>
            <a:r>
              <a:rPr lang="en-US" sz="2000" b="1">
                <a:solidFill>
                  <a:schemeClr val="bg2"/>
                </a:solidFill>
              </a:rPr>
              <a:t>, so the </a:t>
            </a: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current from the battery increases</a:t>
            </a:r>
            <a:r>
              <a:rPr lang="en-US" sz="2000" b="1">
                <a:solidFill>
                  <a:schemeClr val="bg2"/>
                </a:solidFill>
              </a:rPr>
              <a:t>.  This will cause an </a:t>
            </a:r>
            <a:r>
              <a:rPr lang="en-US" sz="20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increase in the voltage across </a:t>
            </a:r>
            <a:r>
              <a:rPr lang="en-US" sz="2000" b="1" i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sz="2000" b="1" i="1" baseline="-2500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000" b="1">
                <a:solidFill>
                  <a:schemeClr val="bg2"/>
                </a:solidFill>
              </a:rPr>
              <a:t> .</a:t>
            </a:r>
            <a:endParaRPr lang="en-US" sz="2200" b="1">
              <a:solidFill>
                <a:schemeClr val="bg2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613400" y="3238500"/>
            <a:ext cx="3530600" cy="2544763"/>
            <a:chOff x="2741" y="2193"/>
            <a:chExt cx="2224" cy="1603"/>
          </a:xfrm>
        </p:grpSpPr>
        <p:sp>
          <p:nvSpPr>
            <p:cNvPr id="1903626" name="Rectangle 10"/>
            <p:cNvSpPr>
              <a:spLocks noChangeArrowheads="1"/>
            </p:cNvSpPr>
            <p:nvPr/>
          </p:nvSpPr>
          <p:spPr bwMode="auto">
            <a:xfrm>
              <a:off x="2741" y="2193"/>
              <a:ext cx="2224" cy="160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03627" name="Text Box 11"/>
            <p:cNvSpPr txBox="1">
              <a:spLocks noChangeArrowheads="1"/>
            </p:cNvSpPr>
            <p:nvPr/>
          </p:nvSpPr>
          <p:spPr bwMode="auto">
            <a:xfrm>
              <a:off x="2823" y="2974"/>
              <a:ext cx="277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chemeClr val="accent1"/>
                  </a:solidFill>
                </a:rPr>
                <a:t> </a:t>
              </a:r>
              <a:r>
                <a:rPr lang="en-US" sz="2200" b="1" i="1">
                  <a:solidFill>
                    <a:schemeClr val="accent1"/>
                  </a:solidFill>
                </a:rPr>
                <a:t>V</a:t>
              </a:r>
              <a:endParaRPr lang="en-US" sz="2000" b="1" i="1">
                <a:solidFill>
                  <a:schemeClr val="accent1"/>
                </a:solidFill>
              </a:endParaRPr>
            </a:p>
          </p:txBody>
        </p:sp>
        <p:sp>
          <p:nvSpPr>
            <p:cNvPr id="1903628" name="Rectangle 12"/>
            <p:cNvSpPr>
              <a:spLocks noChangeArrowheads="1"/>
            </p:cNvSpPr>
            <p:nvPr/>
          </p:nvSpPr>
          <p:spPr bwMode="auto">
            <a:xfrm rot="-5400000">
              <a:off x="3372" y="2487"/>
              <a:ext cx="951" cy="115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1903629" name="Rectangle 13"/>
            <p:cNvSpPr>
              <a:spLocks noChangeArrowheads="1"/>
            </p:cNvSpPr>
            <p:nvPr/>
          </p:nvSpPr>
          <p:spPr bwMode="gray">
            <a:xfrm rot="-5400000">
              <a:off x="3229" y="3009"/>
              <a:ext cx="76" cy="156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03630" name="Line 14"/>
            <p:cNvSpPr>
              <a:spLocks noChangeShapeType="1"/>
            </p:cNvSpPr>
            <p:nvPr/>
          </p:nvSpPr>
          <p:spPr bwMode="auto">
            <a:xfrm rot="-5400000">
              <a:off x="3266" y="3065"/>
              <a:ext cx="0" cy="156"/>
            </a:xfrm>
            <a:prstGeom prst="line">
              <a:avLst/>
            </a:prstGeom>
            <a:noFill/>
            <a:ln w="952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03631" name="Line 15"/>
            <p:cNvSpPr>
              <a:spLocks noChangeShapeType="1"/>
            </p:cNvSpPr>
            <p:nvPr/>
          </p:nvSpPr>
          <p:spPr bwMode="auto">
            <a:xfrm rot="-5400000">
              <a:off x="3266" y="2891"/>
              <a:ext cx="0" cy="27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3466" y="2528"/>
              <a:ext cx="315" cy="123"/>
              <a:chOff x="3655" y="3265"/>
              <a:chExt cx="468" cy="133"/>
            </a:xfrm>
          </p:grpSpPr>
          <p:sp>
            <p:nvSpPr>
              <p:cNvPr id="1903633" name="Rectangle 17"/>
              <p:cNvSpPr>
                <a:spLocks noChangeArrowheads="1"/>
              </p:cNvSpPr>
              <p:nvPr/>
            </p:nvSpPr>
            <p:spPr bwMode="white">
              <a:xfrm>
                <a:off x="3690" y="3285"/>
                <a:ext cx="396" cy="92"/>
              </a:xfrm>
              <a:prstGeom prst="rect">
                <a:avLst/>
              </a:prstGeom>
              <a:solidFill>
                <a:srgbClr val="000089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03634" name="Rectangle 18"/>
              <p:cNvSpPr>
                <a:spLocks noChangeArrowheads="1"/>
              </p:cNvSpPr>
              <p:nvPr/>
            </p:nvSpPr>
            <p:spPr bwMode="white">
              <a:xfrm>
                <a:off x="3694" y="3285"/>
                <a:ext cx="396" cy="92"/>
              </a:xfrm>
              <a:prstGeom prst="rect">
                <a:avLst/>
              </a:prstGeom>
              <a:solidFill>
                <a:srgbClr val="000080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03635" name="Freeform 19"/>
              <p:cNvSpPr>
                <a:spLocks/>
              </p:cNvSpPr>
              <p:nvPr/>
            </p:nvSpPr>
            <p:spPr bwMode="auto">
              <a:xfrm>
                <a:off x="3655" y="3265"/>
                <a:ext cx="468" cy="133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78" y="95"/>
                  </a:cxn>
                  <a:cxn ang="0">
                    <a:pos x="166" y="0"/>
                  </a:cxn>
                  <a:cxn ang="0">
                    <a:pos x="356" y="192"/>
                  </a:cxn>
                  <a:cxn ang="0">
                    <a:pos x="552" y="2"/>
                  </a:cxn>
                  <a:cxn ang="0">
                    <a:pos x="742" y="192"/>
                  </a:cxn>
                  <a:cxn ang="0">
                    <a:pos x="932" y="2"/>
                  </a:cxn>
                  <a:cxn ang="0">
                    <a:pos x="1124" y="192"/>
                  </a:cxn>
                  <a:cxn ang="0">
                    <a:pos x="1209" y="95"/>
                  </a:cxn>
                  <a:cxn ang="0">
                    <a:pos x="1293" y="95"/>
                  </a:cxn>
                </a:cxnLst>
                <a:rect l="0" t="0" r="r" b="b"/>
                <a:pathLst>
                  <a:path w="1293" h="192">
                    <a:moveTo>
                      <a:pt x="0" y="95"/>
                    </a:moveTo>
                    <a:lnTo>
                      <a:pt x="78" y="95"/>
                    </a:lnTo>
                    <a:lnTo>
                      <a:pt x="166" y="0"/>
                    </a:lnTo>
                    <a:lnTo>
                      <a:pt x="356" y="192"/>
                    </a:lnTo>
                    <a:lnTo>
                      <a:pt x="552" y="2"/>
                    </a:lnTo>
                    <a:lnTo>
                      <a:pt x="742" y="192"/>
                    </a:lnTo>
                    <a:lnTo>
                      <a:pt x="932" y="2"/>
                    </a:lnTo>
                    <a:lnTo>
                      <a:pt x="1124" y="192"/>
                    </a:lnTo>
                    <a:lnTo>
                      <a:pt x="1209" y="95"/>
                    </a:lnTo>
                    <a:lnTo>
                      <a:pt x="1293" y="95"/>
                    </a:ln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903636" name="Text Box 20"/>
            <p:cNvSpPr txBox="1">
              <a:spLocks noChangeArrowheads="1"/>
            </p:cNvSpPr>
            <p:nvPr/>
          </p:nvSpPr>
          <p:spPr bwMode="auto">
            <a:xfrm>
              <a:off x="3485" y="2274"/>
              <a:ext cx="3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200" b="1" i="1">
                  <a:solidFill>
                    <a:srgbClr val="00DFCA"/>
                  </a:solidFill>
                </a:rPr>
                <a:t>R</a:t>
              </a:r>
              <a:r>
                <a:rPr lang="en-US" sz="2200" b="1" i="1" baseline="-25000">
                  <a:solidFill>
                    <a:srgbClr val="00DFCA"/>
                  </a:solidFill>
                </a:rPr>
                <a:t>1</a:t>
              </a:r>
              <a:endParaRPr lang="en-US" b="1" i="1">
                <a:solidFill>
                  <a:srgbClr val="00DFCA"/>
                </a:solidFill>
              </a:endParaRPr>
            </a:p>
          </p:txBody>
        </p:sp>
        <p:sp>
          <p:nvSpPr>
            <p:cNvPr id="1903637" name="Line 21"/>
            <p:cNvSpPr>
              <a:spLocks noChangeShapeType="1"/>
            </p:cNvSpPr>
            <p:nvPr/>
          </p:nvSpPr>
          <p:spPr bwMode="auto">
            <a:xfrm rot="-5400000">
              <a:off x="3965" y="3065"/>
              <a:ext cx="932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grpSp>
          <p:nvGrpSpPr>
            <p:cNvPr id="4" name="Group 22"/>
            <p:cNvGrpSpPr>
              <a:grpSpLocks/>
            </p:cNvGrpSpPr>
            <p:nvPr/>
          </p:nvGrpSpPr>
          <p:grpSpPr bwMode="auto">
            <a:xfrm rot="-5400000">
              <a:off x="4212" y="3013"/>
              <a:ext cx="430" cy="90"/>
              <a:chOff x="3655" y="3265"/>
              <a:chExt cx="468" cy="133"/>
            </a:xfrm>
          </p:grpSpPr>
          <p:sp>
            <p:nvSpPr>
              <p:cNvPr id="1903639" name="Rectangle 23"/>
              <p:cNvSpPr>
                <a:spLocks noChangeArrowheads="1"/>
              </p:cNvSpPr>
              <p:nvPr/>
            </p:nvSpPr>
            <p:spPr bwMode="white">
              <a:xfrm>
                <a:off x="3690" y="3285"/>
                <a:ext cx="396" cy="92"/>
              </a:xfrm>
              <a:prstGeom prst="rect">
                <a:avLst/>
              </a:prstGeom>
              <a:solidFill>
                <a:srgbClr val="000089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03640" name="Rectangle 24"/>
              <p:cNvSpPr>
                <a:spLocks noChangeArrowheads="1"/>
              </p:cNvSpPr>
              <p:nvPr/>
            </p:nvSpPr>
            <p:spPr bwMode="white">
              <a:xfrm>
                <a:off x="3694" y="3285"/>
                <a:ext cx="396" cy="92"/>
              </a:xfrm>
              <a:prstGeom prst="rect">
                <a:avLst/>
              </a:prstGeom>
              <a:solidFill>
                <a:srgbClr val="000080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03641" name="Freeform 25"/>
              <p:cNvSpPr>
                <a:spLocks/>
              </p:cNvSpPr>
              <p:nvPr/>
            </p:nvSpPr>
            <p:spPr bwMode="auto">
              <a:xfrm>
                <a:off x="3655" y="3265"/>
                <a:ext cx="468" cy="133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78" y="95"/>
                  </a:cxn>
                  <a:cxn ang="0">
                    <a:pos x="166" y="0"/>
                  </a:cxn>
                  <a:cxn ang="0">
                    <a:pos x="356" y="192"/>
                  </a:cxn>
                  <a:cxn ang="0">
                    <a:pos x="552" y="2"/>
                  </a:cxn>
                  <a:cxn ang="0">
                    <a:pos x="742" y="192"/>
                  </a:cxn>
                  <a:cxn ang="0">
                    <a:pos x="932" y="2"/>
                  </a:cxn>
                  <a:cxn ang="0">
                    <a:pos x="1124" y="192"/>
                  </a:cxn>
                  <a:cxn ang="0">
                    <a:pos x="1209" y="95"/>
                  </a:cxn>
                  <a:cxn ang="0">
                    <a:pos x="1293" y="95"/>
                  </a:cxn>
                </a:cxnLst>
                <a:rect l="0" t="0" r="r" b="b"/>
                <a:pathLst>
                  <a:path w="1293" h="192">
                    <a:moveTo>
                      <a:pt x="0" y="95"/>
                    </a:moveTo>
                    <a:lnTo>
                      <a:pt x="78" y="95"/>
                    </a:lnTo>
                    <a:lnTo>
                      <a:pt x="166" y="0"/>
                    </a:lnTo>
                    <a:lnTo>
                      <a:pt x="356" y="192"/>
                    </a:lnTo>
                    <a:lnTo>
                      <a:pt x="552" y="2"/>
                    </a:lnTo>
                    <a:lnTo>
                      <a:pt x="742" y="192"/>
                    </a:lnTo>
                    <a:lnTo>
                      <a:pt x="932" y="2"/>
                    </a:lnTo>
                    <a:lnTo>
                      <a:pt x="1124" y="192"/>
                    </a:lnTo>
                    <a:lnTo>
                      <a:pt x="1209" y="95"/>
                    </a:lnTo>
                    <a:lnTo>
                      <a:pt x="1293" y="95"/>
                    </a:ln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903642" name="Text Box 26"/>
            <p:cNvSpPr txBox="1">
              <a:spLocks noChangeArrowheads="1"/>
            </p:cNvSpPr>
            <p:nvPr/>
          </p:nvSpPr>
          <p:spPr bwMode="auto">
            <a:xfrm>
              <a:off x="4457" y="2925"/>
              <a:ext cx="3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200" b="1" i="1">
                  <a:solidFill>
                    <a:srgbClr val="00DFCA"/>
                  </a:solidFill>
                </a:rPr>
                <a:t>R</a:t>
              </a:r>
              <a:r>
                <a:rPr lang="en-US" sz="2200" b="1" i="1" baseline="-25000">
                  <a:solidFill>
                    <a:srgbClr val="00DFCA"/>
                  </a:solidFill>
                </a:rPr>
                <a:t>3</a:t>
              </a:r>
              <a:endParaRPr lang="en-US" b="1" i="1">
                <a:solidFill>
                  <a:srgbClr val="00DFCA"/>
                </a:solidFill>
              </a:endParaRPr>
            </a:p>
          </p:txBody>
        </p:sp>
        <p:sp>
          <p:nvSpPr>
            <p:cNvPr id="1903643" name="Line 27"/>
            <p:cNvSpPr>
              <a:spLocks noChangeShapeType="1"/>
            </p:cNvSpPr>
            <p:nvPr/>
          </p:nvSpPr>
          <p:spPr bwMode="auto">
            <a:xfrm rot="5400000" flipH="1">
              <a:off x="3736" y="3232"/>
              <a:ext cx="617" cy="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grpSp>
          <p:nvGrpSpPr>
            <p:cNvPr id="5" name="Group 28"/>
            <p:cNvGrpSpPr>
              <a:grpSpLocks/>
            </p:cNvGrpSpPr>
            <p:nvPr/>
          </p:nvGrpSpPr>
          <p:grpSpPr bwMode="auto">
            <a:xfrm rot="-5400000">
              <a:off x="3831" y="3223"/>
              <a:ext cx="430" cy="90"/>
              <a:chOff x="3655" y="3265"/>
              <a:chExt cx="468" cy="133"/>
            </a:xfrm>
          </p:grpSpPr>
          <p:sp>
            <p:nvSpPr>
              <p:cNvPr id="1903645" name="Rectangle 29"/>
              <p:cNvSpPr>
                <a:spLocks noChangeArrowheads="1"/>
              </p:cNvSpPr>
              <p:nvPr/>
            </p:nvSpPr>
            <p:spPr bwMode="white">
              <a:xfrm>
                <a:off x="3690" y="3285"/>
                <a:ext cx="396" cy="92"/>
              </a:xfrm>
              <a:prstGeom prst="rect">
                <a:avLst/>
              </a:prstGeom>
              <a:solidFill>
                <a:srgbClr val="000089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03646" name="Rectangle 30"/>
              <p:cNvSpPr>
                <a:spLocks noChangeArrowheads="1"/>
              </p:cNvSpPr>
              <p:nvPr/>
            </p:nvSpPr>
            <p:spPr bwMode="white">
              <a:xfrm>
                <a:off x="3694" y="3285"/>
                <a:ext cx="396" cy="92"/>
              </a:xfrm>
              <a:prstGeom prst="rect">
                <a:avLst/>
              </a:prstGeom>
              <a:solidFill>
                <a:srgbClr val="000080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03647" name="Freeform 31"/>
              <p:cNvSpPr>
                <a:spLocks/>
              </p:cNvSpPr>
              <p:nvPr/>
            </p:nvSpPr>
            <p:spPr bwMode="auto">
              <a:xfrm>
                <a:off x="3655" y="3265"/>
                <a:ext cx="468" cy="133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78" y="95"/>
                  </a:cxn>
                  <a:cxn ang="0">
                    <a:pos x="166" y="0"/>
                  </a:cxn>
                  <a:cxn ang="0">
                    <a:pos x="356" y="192"/>
                  </a:cxn>
                  <a:cxn ang="0">
                    <a:pos x="552" y="2"/>
                  </a:cxn>
                  <a:cxn ang="0">
                    <a:pos x="742" y="192"/>
                  </a:cxn>
                  <a:cxn ang="0">
                    <a:pos x="932" y="2"/>
                  </a:cxn>
                  <a:cxn ang="0">
                    <a:pos x="1124" y="192"/>
                  </a:cxn>
                  <a:cxn ang="0">
                    <a:pos x="1209" y="95"/>
                  </a:cxn>
                  <a:cxn ang="0">
                    <a:pos x="1293" y="95"/>
                  </a:cxn>
                </a:cxnLst>
                <a:rect l="0" t="0" r="r" b="b"/>
                <a:pathLst>
                  <a:path w="1293" h="192">
                    <a:moveTo>
                      <a:pt x="0" y="95"/>
                    </a:moveTo>
                    <a:lnTo>
                      <a:pt x="78" y="95"/>
                    </a:lnTo>
                    <a:lnTo>
                      <a:pt x="166" y="0"/>
                    </a:lnTo>
                    <a:lnTo>
                      <a:pt x="356" y="192"/>
                    </a:lnTo>
                    <a:lnTo>
                      <a:pt x="552" y="2"/>
                    </a:lnTo>
                    <a:lnTo>
                      <a:pt x="742" y="192"/>
                    </a:lnTo>
                    <a:lnTo>
                      <a:pt x="932" y="2"/>
                    </a:lnTo>
                    <a:lnTo>
                      <a:pt x="1124" y="192"/>
                    </a:lnTo>
                    <a:lnTo>
                      <a:pt x="1209" y="95"/>
                    </a:lnTo>
                    <a:lnTo>
                      <a:pt x="1293" y="95"/>
                    </a:ln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903648" name="Line 32"/>
            <p:cNvSpPr>
              <a:spLocks noChangeShapeType="1"/>
            </p:cNvSpPr>
            <p:nvPr/>
          </p:nvSpPr>
          <p:spPr bwMode="auto">
            <a:xfrm rot="5400000" flipH="1">
              <a:off x="3976" y="2647"/>
              <a:ext cx="12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1903649" name="Line 33"/>
            <p:cNvSpPr>
              <a:spLocks noChangeShapeType="1"/>
            </p:cNvSpPr>
            <p:nvPr/>
          </p:nvSpPr>
          <p:spPr bwMode="auto">
            <a:xfrm rot="-7591947">
              <a:off x="3992" y="2774"/>
              <a:ext cx="19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1903650" name="Text Box 34"/>
            <p:cNvSpPr txBox="1">
              <a:spLocks noChangeArrowheads="1"/>
            </p:cNvSpPr>
            <p:nvPr/>
          </p:nvSpPr>
          <p:spPr bwMode="auto">
            <a:xfrm>
              <a:off x="4081" y="3164"/>
              <a:ext cx="3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200" b="1" i="1">
                  <a:solidFill>
                    <a:srgbClr val="00DFCA"/>
                  </a:solidFill>
                </a:rPr>
                <a:t>R</a:t>
              </a:r>
              <a:r>
                <a:rPr lang="en-US" sz="2200" b="1" i="1" baseline="-25000">
                  <a:solidFill>
                    <a:srgbClr val="00DFCA"/>
                  </a:solidFill>
                </a:rPr>
                <a:t>2</a:t>
              </a:r>
              <a:endParaRPr lang="en-US" b="1" i="1">
                <a:solidFill>
                  <a:srgbClr val="00DFCA"/>
                </a:solidFill>
              </a:endParaRPr>
            </a:p>
          </p:txBody>
        </p:sp>
        <p:sp>
          <p:nvSpPr>
            <p:cNvPr id="1903651" name="Text Box 35"/>
            <p:cNvSpPr txBox="1">
              <a:spLocks noChangeArrowheads="1"/>
            </p:cNvSpPr>
            <p:nvPr/>
          </p:nvSpPr>
          <p:spPr bwMode="auto">
            <a:xfrm>
              <a:off x="3768" y="2729"/>
              <a:ext cx="23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200" b="1" i="1">
                  <a:solidFill>
                    <a:srgbClr val="00DFCA"/>
                  </a:solidFill>
                </a:rPr>
                <a:t>S</a:t>
              </a:r>
              <a:endParaRPr lang="en-US" b="1" i="1">
                <a:solidFill>
                  <a:srgbClr val="00DFCA"/>
                </a:solidFill>
              </a:endParaRPr>
            </a:p>
          </p:txBody>
        </p:sp>
      </p:grpSp>
      <p:sp>
        <p:nvSpPr>
          <p:cNvPr id="1903652" name="Text Box 36"/>
          <p:cNvSpPr txBox="1">
            <a:spLocks noChangeArrowheads="1"/>
          </p:cNvSpPr>
          <p:nvPr/>
        </p:nvSpPr>
        <p:spPr bwMode="auto">
          <a:xfrm>
            <a:off x="692150" y="6149975"/>
            <a:ext cx="6823075" cy="406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/>
              <a:t>What happens to the current through </a:t>
            </a:r>
            <a:r>
              <a:rPr lang="en-US" sz="2000" b="1" i="1"/>
              <a:t>R</a:t>
            </a:r>
            <a:r>
              <a:rPr lang="en-US" sz="2000" b="1" i="1" baseline="-25000"/>
              <a:t>3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5666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05667" name="Rectangle 3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14) </a:t>
            </a:r>
            <a:r>
              <a:rPr lang="en-US" sz="2800" i="1" dirty="0"/>
              <a:t>	</a:t>
            </a:r>
            <a:r>
              <a:rPr lang="en-US" sz="2800" dirty="0">
                <a:solidFill>
                  <a:schemeClr val="accent2"/>
                </a:solidFill>
              </a:rPr>
              <a:t>More Circuits II</a:t>
            </a:r>
          </a:p>
        </p:txBody>
      </p:sp>
      <p:sp>
        <p:nvSpPr>
          <p:cNvPr id="1905668" name="Rectangle 4"/>
          <p:cNvSpPr>
            <a:spLocks noChangeArrowheads="1"/>
          </p:cNvSpPr>
          <p:nvPr/>
        </p:nvSpPr>
        <p:spPr bwMode="auto">
          <a:xfrm>
            <a:off x="5397500" y="1084263"/>
            <a:ext cx="2760663" cy="155416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</a:rPr>
              <a:t>1)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increases</a:t>
            </a:r>
            <a:endParaRPr lang="en-US" sz="2000" b="1">
              <a:solidFill>
                <a:schemeClr val="tx2"/>
              </a:solidFill>
            </a:endParaRP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</a:rPr>
              <a:t>2)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decreases</a:t>
            </a:r>
            <a:endParaRPr lang="en-US" sz="2000" b="1">
              <a:solidFill>
                <a:schemeClr val="tx2"/>
              </a:solidFill>
              <a:sym typeface="Symbol" pitchFamily="18" charset="2"/>
            </a:endParaRP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3)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stays the same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08538" y="3673475"/>
            <a:ext cx="4335462" cy="2544763"/>
            <a:chOff x="2741" y="2193"/>
            <a:chExt cx="2731" cy="1603"/>
          </a:xfrm>
        </p:grpSpPr>
        <p:sp>
          <p:nvSpPr>
            <p:cNvPr id="1905670" name="Rectangle 6"/>
            <p:cNvSpPr>
              <a:spLocks noChangeArrowheads="1"/>
            </p:cNvSpPr>
            <p:nvPr/>
          </p:nvSpPr>
          <p:spPr bwMode="auto">
            <a:xfrm>
              <a:off x="2741" y="2193"/>
              <a:ext cx="2731" cy="160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05671" name="Text Box 7"/>
            <p:cNvSpPr txBox="1">
              <a:spLocks noChangeArrowheads="1"/>
            </p:cNvSpPr>
            <p:nvPr/>
          </p:nvSpPr>
          <p:spPr bwMode="auto">
            <a:xfrm>
              <a:off x="2823" y="2974"/>
              <a:ext cx="277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chemeClr val="accent1"/>
                  </a:solidFill>
                </a:rPr>
                <a:t> </a:t>
              </a:r>
              <a:r>
                <a:rPr lang="en-US" sz="2200" b="1" i="1">
                  <a:solidFill>
                    <a:schemeClr val="accent1"/>
                  </a:solidFill>
                </a:rPr>
                <a:t>V</a:t>
              </a:r>
              <a:endParaRPr lang="en-US" sz="2000" b="1" i="1">
                <a:solidFill>
                  <a:schemeClr val="accent1"/>
                </a:solidFill>
              </a:endParaRPr>
            </a:p>
          </p:txBody>
        </p:sp>
        <p:sp>
          <p:nvSpPr>
            <p:cNvPr id="1905672" name="Rectangle 8"/>
            <p:cNvSpPr>
              <a:spLocks noChangeArrowheads="1"/>
            </p:cNvSpPr>
            <p:nvPr/>
          </p:nvSpPr>
          <p:spPr bwMode="auto">
            <a:xfrm rot="-5400000">
              <a:off x="3594" y="2265"/>
              <a:ext cx="951" cy="160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1905673" name="Rectangle 9"/>
            <p:cNvSpPr>
              <a:spLocks noChangeArrowheads="1"/>
            </p:cNvSpPr>
            <p:nvPr/>
          </p:nvSpPr>
          <p:spPr bwMode="gray">
            <a:xfrm rot="-5400000">
              <a:off x="3229" y="3009"/>
              <a:ext cx="76" cy="156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05674" name="Line 10"/>
            <p:cNvSpPr>
              <a:spLocks noChangeShapeType="1"/>
            </p:cNvSpPr>
            <p:nvPr/>
          </p:nvSpPr>
          <p:spPr bwMode="auto">
            <a:xfrm rot="-5400000">
              <a:off x="3266" y="3065"/>
              <a:ext cx="0" cy="156"/>
            </a:xfrm>
            <a:prstGeom prst="line">
              <a:avLst/>
            </a:prstGeom>
            <a:noFill/>
            <a:ln w="952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05675" name="Line 11"/>
            <p:cNvSpPr>
              <a:spLocks noChangeShapeType="1"/>
            </p:cNvSpPr>
            <p:nvPr/>
          </p:nvSpPr>
          <p:spPr bwMode="auto">
            <a:xfrm rot="-5400000">
              <a:off x="3266" y="2891"/>
              <a:ext cx="0" cy="27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3466" y="2528"/>
              <a:ext cx="315" cy="123"/>
              <a:chOff x="3655" y="3265"/>
              <a:chExt cx="468" cy="133"/>
            </a:xfrm>
          </p:grpSpPr>
          <p:sp>
            <p:nvSpPr>
              <p:cNvPr id="1905677" name="Rectangle 13"/>
              <p:cNvSpPr>
                <a:spLocks noChangeArrowheads="1"/>
              </p:cNvSpPr>
              <p:nvPr/>
            </p:nvSpPr>
            <p:spPr bwMode="white">
              <a:xfrm>
                <a:off x="3690" y="3285"/>
                <a:ext cx="396" cy="92"/>
              </a:xfrm>
              <a:prstGeom prst="rect">
                <a:avLst/>
              </a:prstGeom>
              <a:solidFill>
                <a:srgbClr val="000089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05678" name="Rectangle 14"/>
              <p:cNvSpPr>
                <a:spLocks noChangeArrowheads="1"/>
              </p:cNvSpPr>
              <p:nvPr/>
            </p:nvSpPr>
            <p:spPr bwMode="white">
              <a:xfrm>
                <a:off x="3694" y="3285"/>
                <a:ext cx="396" cy="92"/>
              </a:xfrm>
              <a:prstGeom prst="rect">
                <a:avLst/>
              </a:prstGeom>
              <a:solidFill>
                <a:srgbClr val="000080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05679" name="Freeform 15"/>
              <p:cNvSpPr>
                <a:spLocks/>
              </p:cNvSpPr>
              <p:nvPr/>
            </p:nvSpPr>
            <p:spPr bwMode="auto">
              <a:xfrm>
                <a:off x="3655" y="3265"/>
                <a:ext cx="468" cy="133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78" y="95"/>
                  </a:cxn>
                  <a:cxn ang="0">
                    <a:pos x="166" y="0"/>
                  </a:cxn>
                  <a:cxn ang="0">
                    <a:pos x="356" y="192"/>
                  </a:cxn>
                  <a:cxn ang="0">
                    <a:pos x="552" y="2"/>
                  </a:cxn>
                  <a:cxn ang="0">
                    <a:pos x="742" y="192"/>
                  </a:cxn>
                  <a:cxn ang="0">
                    <a:pos x="932" y="2"/>
                  </a:cxn>
                  <a:cxn ang="0">
                    <a:pos x="1124" y="192"/>
                  </a:cxn>
                  <a:cxn ang="0">
                    <a:pos x="1209" y="95"/>
                  </a:cxn>
                  <a:cxn ang="0">
                    <a:pos x="1293" y="95"/>
                  </a:cxn>
                </a:cxnLst>
                <a:rect l="0" t="0" r="r" b="b"/>
                <a:pathLst>
                  <a:path w="1293" h="192">
                    <a:moveTo>
                      <a:pt x="0" y="95"/>
                    </a:moveTo>
                    <a:lnTo>
                      <a:pt x="78" y="95"/>
                    </a:lnTo>
                    <a:lnTo>
                      <a:pt x="166" y="0"/>
                    </a:lnTo>
                    <a:lnTo>
                      <a:pt x="356" y="192"/>
                    </a:lnTo>
                    <a:lnTo>
                      <a:pt x="552" y="2"/>
                    </a:lnTo>
                    <a:lnTo>
                      <a:pt x="742" y="192"/>
                    </a:lnTo>
                    <a:lnTo>
                      <a:pt x="932" y="2"/>
                    </a:lnTo>
                    <a:lnTo>
                      <a:pt x="1124" y="192"/>
                    </a:lnTo>
                    <a:lnTo>
                      <a:pt x="1209" y="95"/>
                    </a:lnTo>
                    <a:lnTo>
                      <a:pt x="1293" y="95"/>
                    </a:ln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905680" name="Text Box 16"/>
            <p:cNvSpPr txBox="1">
              <a:spLocks noChangeArrowheads="1"/>
            </p:cNvSpPr>
            <p:nvPr/>
          </p:nvSpPr>
          <p:spPr bwMode="auto">
            <a:xfrm>
              <a:off x="3485" y="2274"/>
              <a:ext cx="3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200" b="1" i="1">
                  <a:solidFill>
                    <a:srgbClr val="00DFCA"/>
                  </a:solidFill>
                </a:rPr>
                <a:t>R</a:t>
              </a:r>
              <a:r>
                <a:rPr lang="en-US" sz="2200" b="1" i="1" baseline="-25000">
                  <a:solidFill>
                    <a:srgbClr val="00DFCA"/>
                  </a:solidFill>
                </a:rPr>
                <a:t>1</a:t>
              </a:r>
              <a:endParaRPr lang="en-US" b="1" i="1">
                <a:solidFill>
                  <a:srgbClr val="00DFCA"/>
                </a:solidFill>
              </a:endParaRPr>
            </a:p>
          </p:txBody>
        </p:sp>
        <p:sp>
          <p:nvSpPr>
            <p:cNvPr id="1905681" name="Line 17"/>
            <p:cNvSpPr>
              <a:spLocks noChangeShapeType="1"/>
            </p:cNvSpPr>
            <p:nvPr/>
          </p:nvSpPr>
          <p:spPr bwMode="auto">
            <a:xfrm rot="-5400000">
              <a:off x="3965" y="3065"/>
              <a:ext cx="932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grpSp>
          <p:nvGrpSpPr>
            <p:cNvPr id="4" name="Group 18"/>
            <p:cNvGrpSpPr>
              <a:grpSpLocks/>
            </p:cNvGrpSpPr>
            <p:nvPr/>
          </p:nvGrpSpPr>
          <p:grpSpPr bwMode="auto">
            <a:xfrm rot="-5400000">
              <a:off x="4212" y="3013"/>
              <a:ext cx="430" cy="90"/>
              <a:chOff x="3655" y="3265"/>
              <a:chExt cx="468" cy="133"/>
            </a:xfrm>
          </p:grpSpPr>
          <p:sp>
            <p:nvSpPr>
              <p:cNvPr id="1905683" name="Rectangle 19"/>
              <p:cNvSpPr>
                <a:spLocks noChangeArrowheads="1"/>
              </p:cNvSpPr>
              <p:nvPr/>
            </p:nvSpPr>
            <p:spPr bwMode="white">
              <a:xfrm>
                <a:off x="3690" y="3285"/>
                <a:ext cx="396" cy="92"/>
              </a:xfrm>
              <a:prstGeom prst="rect">
                <a:avLst/>
              </a:prstGeom>
              <a:solidFill>
                <a:srgbClr val="000089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05684" name="Rectangle 20"/>
              <p:cNvSpPr>
                <a:spLocks noChangeArrowheads="1"/>
              </p:cNvSpPr>
              <p:nvPr/>
            </p:nvSpPr>
            <p:spPr bwMode="white">
              <a:xfrm>
                <a:off x="3694" y="3285"/>
                <a:ext cx="396" cy="92"/>
              </a:xfrm>
              <a:prstGeom prst="rect">
                <a:avLst/>
              </a:prstGeom>
              <a:solidFill>
                <a:srgbClr val="000080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05685" name="Freeform 21"/>
              <p:cNvSpPr>
                <a:spLocks/>
              </p:cNvSpPr>
              <p:nvPr/>
            </p:nvSpPr>
            <p:spPr bwMode="auto">
              <a:xfrm>
                <a:off x="3655" y="3265"/>
                <a:ext cx="468" cy="133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78" y="95"/>
                  </a:cxn>
                  <a:cxn ang="0">
                    <a:pos x="166" y="0"/>
                  </a:cxn>
                  <a:cxn ang="0">
                    <a:pos x="356" y="192"/>
                  </a:cxn>
                  <a:cxn ang="0">
                    <a:pos x="552" y="2"/>
                  </a:cxn>
                  <a:cxn ang="0">
                    <a:pos x="742" y="192"/>
                  </a:cxn>
                  <a:cxn ang="0">
                    <a:pos x="932" y="2"/>
                  </a:cxn>
                  <a:cxn ang="0">
                    <a:pos x="1124" y="192"/>
                  </a:cxn>
                  <a:cxn ang="0">
                    <a:pos x="1209" y="95"/>
                  </a:cxn>
                  <a:cxn ang="0">
                    <a:pos x="1293" y="95"/>
                  </a:cxn>
                </a:cxnLst>
                <a:rect l="0" t="0" r="r" b="b"/>
                <a:pathLst>
                  <a:path w="1293" h="192">
                    <a:moveTo>
                      <a:pt x="0" y="95"/>
                    </a:moveTo>
                    <a:lnTo>
                      <a:pt x="78" y="95"/>
                    </a:lnTo>
                    <a:lnTo>
                      <a:pt x="166" y="0"/>
                    </a:lnTo>
                    <a:lnTo>
                      <a:pt x="356" y="192"/>
                    </a:lnTo>
                    <a:lnTo>
                      <a:pt x="552" y="2"/>
                    </a:lnTo>
                    <a:lnTo>
                      <a:pt x="742" y="192"/>
                    </a:lnTo>
                    <a:lnTo>
                      <a:pt x="932" y="2"/>
                    </a:lnTo>
                    <a:lnTo>
                      <a:pt x="1124" y="192"/>
                    </a:lnTo>
                    <a:lnTo>
                      <a:pt x="1209" y="95"/>
                    </a:lnTo>
                    <a:lnTo>
                      <a:pt x="1293" y="95"/>
                    </a:ln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 rot="-5400000">
              <a:off x="4657" y="3011"/>
              <a:ext cx="430" cy="89"/>
              <a:chOff x="3655" y="3265"/>
              <a:chExt cx="468" cy="133"/>
            </a:xfrm>
          </p:grpSpPr>
          <p:sp>
            <p:nvSpPr>
              <p:cNvPr id="1905687" name="Rectangle 23"/>
              <p:cNvSpPr>
                <a:spLocks noChangeArrowheads="1"/>
              </p:cNvSpPr>
              <p:nvPr/>
            </p:nvSpPr>
            <p:spPr bwMode="white">
              <a:xfrm>
                <a:off x="3690" y="3285"/>
                <a:ext cx="396" cy="92"/>
              </a:xfrm>
              <a:prstGeom prst="rect">
                <a:avLst/>
              </a:prstGeom>
              <a:solidFill>
                <a:srgbClr val="000089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05688" name="Rectangle 24"/>
              <p:cNvSpPr>
                <a:spLocks noChangeArrowheads="1"/>
              </p:cNvSpPr>
              <p:nvPr/>
            </p:nvSpPr>
            <p:spPr bwMode="white">
              <a:xfrm>
                <a:off x="3694" y="3285"/>
                <a:ext cx="396" cy="92"/>
              </a:xfrm>
              <a:prstGeom prst="rect">
                <a:avLst/>
              </a:prstGeom>
              <a:solidFill>
                <a:srgbClr val="000080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05689" name="Freeform 25"/>
              <p:cNvSpPr>
                <a:spLocks/>
              </p:cNvSpPr>
              <p:nvPr/>
            </p:nvSpPr>
            <p:spPr bwMode="auto">
              <a:xfrm>
                <a:off x="3655" y="3265"/>
                <a:ext cx="468" cy="133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78" y="95"/>
                  </a:cxn>
                  <a:cxn ang="0">
                    <a:pos x="166" y="0"/>
                  </a:cxn>
                  <a:cxn ang="0">
                    <a:pos x="356" y="192"/>
                  </a:cxn>
                  <a:cxn ang="0">
                    <a:pos x="552" y="2"/>
                  </a:cxn>
                  <a:cxn ang="0">
                    <a:pos x="742" y="192"/>
                  </a:cxn>
                  <a:cxn ang="0">
                    <a:pos x="932" y="2"/>
                  </a:cxn>
                  <a:cxn ang="0">
                    <a:pos x="1124" y="192"/>
                  </a:cxn>
                  <a:cxn ang="0">
                    <a:pos x="1209" y="95"/>
                  </a:cxn>
                  <a:cxn ang="0">
                    <a:pos x="1293" y="95"/>
                  </a:cxn>
                </a:cxnLst>
                <a:rect l="0" t="0" r="r" b="b"/>
                <a:pathLst>
                  <a:path w="1293" h="192">
                    <a:moveTo>
                      <a:pt x="0" y="95"/>
                    </a:moveTo>
                    <a:lnTo>
                      <a:pt x="78" y="95"/>
                    </a:lnTo>
                    <a:lnTo>
                      <a:pt x="166" y="0"/>
                    </a:lnTo>
                    <a:lnTo>
                      <a:pt x="356" y="192"/>
                    </a:lnTo>
                    <a:lnTo>
                      <a:pt x="552" y="2"/>
                    </a:lnTo>
                    <a:lnTo>
                      <a:pt x="742" y="192"/>
                    </a:lnTo>
                    <a:lnTo>
                      <a:pt x="932" y="2"/>
                    </a:lnTo>
                    <a:lnTo>
                      <a:pt x="1124" y="192"/>
                    </a:lnTo>
                    <a:lnTo>
                      <a:pt x="1209" y="95"/>
                    </a:lnTo>
                    <a:lnTo>
                      <a:pt x="1293" y="95"/>
                    </a:ln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905690" name="Text Box 26"/>
            <p:cNvSpPr txBox="1">
              <a:spLocks noChangeArrowheads="1"/>
            </p:cNvSpPr>
            <p:nvPr/>
          </p:nvSpPr>
          <p:spPr bwMode="auto">
            <a:xfrm>
              <a:off x="4457" y="2925"/>
              <a:ext cx="3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200" b="1" i="1">
                  <a:solidFill>
                    <a:srgbClr val="00DFCA"/>
                  </a:solidFill>
                </a:rPr>
                <a:t>R</a:t>
              </a:r>
              <a:r>
                <a:rPr lang="en-US" sz="2200" b="1" i="1" baseline="-25000">
                  <a:solidFill>
                    <a:srgbClr val="00DFCA"/>
                  </a:solidFill>
                </a:rPr>
                <a:t>3</a:t>
              </a:r>
              <a:endParaRPr lang="en-US" b="1" i="1">
                <a:solidFill>
                  <a:srgbClr val="00DFCA"/>
                </a:solidFill>
              </a:endParaRPr>
            </a:p>
          </p:txBody>
        </p:sp>
        <p:sp>
          <p:nvSpPr>
            <p:cNvPr id="1905691" name="Text Box 27"/>
            <p:cNvSpPr txBox="1">
              <a:spLocks noChangeArrowheads="1"/>
            </p:cNvSpPr>
            <p:nvPr/>
          </p:nvSpPr>
          <p:spPr bwMode="auto">
            <a:xfrm>
              <a:off x="4948" y="2927"/>
              <a:ext cx="3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200" b="1" i="1">
                  <a:solidFill>
                    <a:srgbClr val="00DFCA"/>
                  </a:solidFill>
                </a:rPr>
                <a:t>R</a:t>
              </a:r>
              <a:r>
                <a:rPr lang="en-US" sz="2200" b="1" i="1" baseline="-25000">
                  <a:solidFill>
                    <a:srgbClr val="00DFCA"/>
                  </a:solidFill>
                </a:rPr>
                <a:t>4</a:t>
              </a:r>
              <a:endParaRPr lang="en-US" b="1" i="1">
                <a:solidFill>
                  <a:srgbClr val="00DFCA"/>
                </a:solidFill>
              </a:endParaRPr>
            </a:p>
          </p:txBody>
        </p:sp>
        <p:sp>
          <p:nvSpPr>
            <p:cNvPr id="1905692" name="Line 28"/>
            <p:cNvSpPr>
              <a:spLocks noChangeShapeType="1"/>
            </p:cNvSpPr>
            <p:nvPr/>
          </p:nvSpPr>
          <p:spPr bwMode="auto">
            <a:xfrm rot="5400000" flipH="1">
              <a:off x="3736" y="3232"/>
              <a:ext cx="617" cy="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grpSp>
          <p:nvGrpSpPr>
            <p:cNvPr id="6" name="Group 29"/>
            <p:cNvGrpSpPr>
              <a:grpSpLocks/>
            </p:cNvGrpSpPr>
            <p:nvPr/>
          </p:nvGrpSpPr>
          <p:grpSpPr bwMode="auto">
            <a:xfrm rot="-5400000">
              <a:off x="3831" y="3223"/>
              <a:ext cx="430" cy="90"/>
              <a:chOff x="3655" y="3265"/>
              <a:chExt cx="468" cy="133"/>
            </a:xfrm>
          </p:grpSpPr>
          <p:sp>
            <p:nvSpPr>
              <p:cNvPr id="1905694" name="Rectangle 30"/>
              <p:cNvSpPr>
                <a:spLocks noChangeArrowheads="1"/>
              </p:cNvSpPr>
              <p:nvPr/>
            </p:nvSpPr>
            <p:spPr bwMode="white">
              <a:xfrm>
                <a:off x="3690" y="3285"/>
                <a:ext cx="396" cy="92"/>
              </a:xfrm>
              <a:prstGeom prst="rect">
                <a:avLst/>
              </a:prstGeom>
              <a:solidFill>
                <a:srgbClr val="000089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05695" name="Rectangle 31"/>
              <p:cNvSpPr>
                <a:spLocks noChangeArrowheads="1"/>
              </p:cNvSpPr>
              <p:nvPr/>
            </p:nvSpPr>
            <p:spPr bwMode="white">
              <a:xfrm>
                <a:off x="3694" y="3285"/>
                <a:ext cx="396" cy="92"/>
              </a:xfrm>
              <a:prstGeom prst="rect">
                <a:avLst/>
              </a:prstGeom>
              <a:solidFill>
                <a:srgbClr val="000080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05696" name="Freeform 32"/>
              <p:cNvSpPr>
                <a:spLocks/>
              </p:cNvSpPr>
              <p:nvPr/>
            </p:nvSpPr>
            <p:spPr bwMode="auto">
              <a:xfrm>
                <a:off x="3655" y="3265"/>
                <a:ext cx="468" cy="133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78" y="95"/>
                  </a:cxn>
                  <a:cxn ang="0">
                    <a:pos x="166" y="0"/>
                  </a:cxn>
                  <a:cxn ang="0">
                    <a:pos x="356" y="192"/>
                  </a:cxn>
                  <a:cxn ang="0">
                    <a:pos x="552" y="2"/>
                  </a:cxn>
                  <a:cxn ang="0">
                    <a:pos x="742" y="192"/>
                  </a:cxn>
                  <a:cxn ang="0">
                    <a:pos x="932" y="2"/>
                  </a:cxn>
                  <a:cxn ang="0">
                    <a:pos x="1124" y="192"/>
                  </a:cxn>
                  <a:cxn ang="0">
                    <a:pos x="1209" y="95"/>
                  </a:cxn>
                  <a:cxn ang="0">
                    <a:pos x="1293" y="95"/>
                  </a:cxn>
                </a:cxnLst>
                <a:rect l="0" t="0" r="r" b="b"/>
                <a:pathLst>
                  <a:path w="1293" h="192">
                    <a:moveTo>
                      <a:pt x="0" y="95"/>
                    </a:moveTo>
                    <a:lnTo>
                      <a:pt x="78" y="95"/>
                    </a:lnTo>
                    <a:lnTo>
                      <a:pt x="166" y="0"/>
                    </a:lnTo>
                    <a:lnTo>
                      <a:pt x="356" y="192"/>
                    </a:lnTo>
                    <a:lnTo>
                      <a:pt x="552" y="2"/>
                    </a:lnTo>
                    <a:lnTo>
                      <a:pt x="742" y="192"/>
                    </a:lnTo>
                    <a:lnTo>
                      <a:pt x="932" y="2"/>
                    </a:lnTo>
                    <a:lnTo>
                      <a:pt x="1124" y="192"/>
                    </a:lnTo>
                    <a:lnTo>
                      <a:pt x="1209" y="95"/>
                    </a:lnTo>
                    <a:lnTo>
                      <a:pt x="1293" y="95"/>
                    </a:ln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905697" name="Line 33"/>
            <p:cNvSpPr>
              <a:spLocks noChangeShapeType="1"/>
            </p:cNvSpPr>
            <p:nvPr/>
          </p:nvSpPr>
          <p:spPr bwMode="auto">
            <a:xfrm rot="5400000" flipH="1">
              <a:off x="3976" y="2647"/>
              <a:ext cx="12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1905698" name="Line 34"/>
            <p:cNvSpPr>
              <a:spLocks noChangeShapeType="1"/>
            </p:cNvSpPr>
            <p:nvPr/>
          </p:nvSpPr>
          <p:spPr bwMode="auto">
            <a:xfrm rot="-7591947">
              <a:off x="3992" y="2774"/>
              <a:ext cx="19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1905699" name="Text Box 35"/>
            <p:cNvSpPr txBox="1">
              <a:spLocks noChangeArrowheads="1"/>
            </p:cNvSpPr>
            <p:nvPr/>
          </p:nvSpPr>
          <p:spPr bwMode="auto">
            <a:xfrm>
              <a:off x="4081" y="3164"/>
              <a:ext cx="3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200" b="1" i="1">
                  <a:solidFill>
                    <a:srgbClr val="00DFCA"/>
                  </a:solidFill>
                </a:rPr>
                <a:t>R</a:t>
              </a:r>
              <a:r>
                <a:rPr lang="en-US" sz="2200" b="1" i="1" baseline="-25000">
                  <a:solidFill>
                    <a:srgbClr val="00DFCA"/>
                  </a:solidFill>
                </a:rPr>
                <a:t>2</a:t>
              </a:r>
              <a:endParaRPr lang="en-US" b="1" i="1">
                <a:solidFill>
                  <a:srgbClr val="00DFCA"/>
                </a:solidFill>
              </a:endParaRPr>
            </a:p>
          </p:txBody>
        </p:sp>
        <p:sp>
          <p:nvSpPr>
            <p:cNvPr id="1905700" name="Text Box 36"/>
            <p:cNvSpPr txBox="1">
              <a:spLocks noChangeArrowheads="1"/>
            </p:cNvSpPr>
            <p:nvPr/>
          </p:nvSpPr>
          <p:spPr bwMode="auto">
            <a:xfrm>
              <a:off x="3768" y="2729"/>
              <a:ext cx="23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200" b="1" i="1">
                  <a:solidFill>
                    <a:srgbClr val="00DFCA"/>
                  </a:solidFill>
                </a:rPr>
                <a:t>S</a:t>
              </a:r>
              <a:endParaRPr lang="en-US" b="1" i="1">
                <a:solidFill>
                  <a:srgbClr val="00DFCA"/>
                </a:solidFill>
              </a:endParaRPr>
            </a:p>
          </p:txBody>
        </p:sp>
      </p:grpSp>
      <p:sp>
        <p:nvSpPr>
          <p:cNvPr id="1905701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461963" y="1293813"/>
            <a:ext cx="4473575" cy="1527175"/>
          </a:xfrm>
          <a:noFill/>
          <a:ln/>
        </p:spPr>
        <p:txBody>
          <a:bodyPr/>
          <a:lstStyle/>
          <a:p>
            <a:pPr marL="401638" indent="-401638">
              <a:lnSpc>
                <a:spcPct val="130000"/>
              </a:lnSpc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What happens to the voltage across the 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resistor </a:t>
            </a:r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when the switch is closed?</a:t>
            </a:r>
            <a:r>
              <a:rPr lang="en-US" sz="2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7714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07715" name="Oval 3"/>
          <p:cNvSpPr>
            <a:spLocks noChangeArrowheads="1"/>
          </p:cNvSpPr>
          <p:nvPr/>
        </p:nvSpPr>
        <p:spPr bwMode="auto">
          <a:xfrm>
            <a:off x="5145088" y="1665288"/>
            <a:ext cx="2540000" cy="455612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808538" y="3670300"/>
            <a:ext cx="4335462" cy="2589213"/>
            <a:chOff x="3029" y="2255"/>
            <a:chExt cx="2731" cy="163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029" y="2255"/>
              <a:ext cx="2731" cy="1603"/>
              <a:chOff x="2741" y="2193"/>
              <a:chExt cx="2731" cy="1603"/>
            </a:xfrm>
          </p:grpSpPr>
          <p:sp>
            <p:nvSpPr>
              <p:cNvPr id="1907718" name="Rectangle 6"/>
              <p:cNvSpPr>
                <a:spLocks noChangeArrowheads="1"/>
              </p:cNvSpPr>
              <p:nvPr/>
            </p:nvSpPr>
            <p:spPr bwMode="auto">
              <a:xfrm>
                <a:off x="2741" y="2193"/>
                <a:ext cx="2731" cy="1603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07719" name="Text Box 7"/>
              <p:cNvSpPr txBox="1">
                <a:spLocks noChangeArrowheads="1"/>
              </p:cNvSpPr>
              <p:nvPr/>
            </p:nvSpPr>
            <p:spPr bwMode="auto">
              <a:xfrm>
                <a:off x="2823" y="2974"/>
                <a:ext cx="277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000" b="1">
                    <a:solidFill>
                      <a:schemeClr val="accent1"/>
                    </a:solidFill>
                  </a:rPr>
                  <a:t> </a:t>
                </a:r>
                <a:r>
                  <a:rPr lang="en-US" sz="2200" b="1" i="1">
                    <a:solidFill>
                      <a:schemeClr val="accent1"/>
                    </a:solidFill>
                  </a:rPr>
                  <a:t>V</a:t>
                </a:r>
                <a:endParaRPr lang="en-US" sz="2000" b="1" i="1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907720" name="Rectangle 8"/>
              <p:cNvSpPr>
                <a:spLocks noChangeArrowheads="1"/>
              </p:cNvSpPr>
              <p:nvPr/>
            </p:nvSpPr>
            <p:spPr bwMode="auto">
              <a:xfrm rot="-5400000">
                <a:off x="3594" y="2265"/>
                <a:ext cx="951" cy="160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1907721" name="Rectangle 9"/>
              <p:cNvSpPr>
                <a:spLocks noChangeArrowheads="1"/>
              </p:cNvSpPr>
              <p:nvPr/>
            </p:nvSpPr>
            <p:spPr bwMode="gray">
              <a:xfrm rot="-5400000">
                <a:off x="3229" y="3009"/>
                <a:ext cx="76" cy="156"/>
              </a:xfrm>
              <a:prstGeom prst="rect">
                <a:avLst/>
              </a:prstGeom>
              <a:solidFill>
                <a:schemeClr val="bg2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07722" name="Line 10"/>
              <p:cNvSpPr>
                <a:spLocks noChangeShapeType="1"/>
              </p:cNvSpPr>
              <p:nvPr/>
            </p:nvSpPr>
            <p:spPr bwMode="auto">
              <a:xfrm rot="-5400000">
                <a:off x="3266" y="3065"/>
                <a:ext cx="0" cy="156"/>
              </a:xfrm>
              <a:prstGeom prst="line">
                <a:avLst/>
              </a:prstGeom>
              <a:noFill/>
              <a:ln w="9525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07723" name="Line 11"/>
              <p:cNvSpPr>
                <a:spLocks noChangeShapeType="1"/>
              </p:cNvSpPr>
              <p:nvPr/>
            </p:nvSpPr>
            <p:spPr bwMode="auto">
              <a:xfrm rot="-5400000">
                <a:off x="3266" y="2891"/>
                <a:ext cx="0" cy="278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3466" y="2528"/>
                <a:ext cx="315" cy="123"/>
                <a:chOff x="3655" y="3265"/>
                <a:chExt cx="468" cy="133"/>
              </a:xfrm>
            </p:grpSpPr>
            <p:sp>
              <p:nvSpPr>
                <p:cNvPr id="1907725" name="Rectangle 13"/>
                <p:cNvSpPr>
                  <a:spLocks noChangeArrowheads="1"/>
                </p:cNvSpPr>
                <p:nvPr/>
              </p:nvSpPr>
              <p:spPr bwMode="white">
                <a:xfrm>
                  <a:off x="3690" y="3285"/>
                  <a:ext cx="396" cy="92"/>
                </a:xfrm>
                <a:prstGeom prst="rect">
                  <a:avLst/>
                </a:prstGeom>
                <a:solidFill>
                  <a:srgbClr val="000089"/>
                </a:solidFill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907726" name="Rectangle 14"/>
                <p:cNvSpPr>
                  <a:spLocks noChangeArrowheads="1"/>
                </p:cNvSpPr>
                <p:nvPr/>
              </p:nvSpPr>
              <p:spPr bwMode="white">
                <a:xfrm>
                  <a:off x="3694" y="3285"/>
                  <a:ext cx="396" cy="92"/>
                </a:xfrm>
                <a:prstGeom prst="rect">
                  <a:avLst/>
                </a:prstGeom>
                <a:solidFill>
                  <a:srgbClr val="000080"/>
                </a:solidFill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907727" name="Freeform 15"/>
                <p:cNvSpPr>
                  <a:spLocks/>
                </p:cNvSpPr>
                <p:nvPr/>
              </p:nvSpPr>
              <p:spPr bwMode="auto">
                <a:xfrm>
                  <a:off x="3655" y="3265"/>
                  <a:ext cx="468" cy="133"/>
                </a:xfrm>
                <a:custGeom>
                  <a:avLst/>
                  <a:gdLst/>
                  <a:ahLst/>
                  <a:cxnLst>
                    <a:cxn ang="0">
                      <a:pos x="0" y="95"/>
                    </a:cxn>
                    <a:cxn ang="0">
                      <a:pos x="78" y="95"/>
                    </a:cxn>
                    <a:cxn ang="0">
                      <a:pos x="166" y="0"/>
                    </a:cxn>
                    <a:cxn ang="0">
                      <a:pos x="356" y="192"/>
                    </a:cxn>
                    <a:cxn ang="0">
                      <a:pos x="552" y="2"/>
                    </a:cxn>
                    <a:cxn ang="0">
                      <a:pos x="742" y="192"/>
                    </a:cxn>
                    <a:cxn ang="0">
                      <a:pos x="932" y="2"/>
                    </a:cxn>
                    <a:cxn ang="0">
                      <a:pos x="1124" y="192"/>
                    </a:cxn>
                    <a:cxn ang="0">
                      <a:pos x="1209" y="95"/>
                    </a:cxn>
                    <a:cxn ang="0">
                      <a:pos x="1293" y="95"/>
                    </a:cxn>
                  </a:cxnLst>
                  <a:rect l="0" t="0" r="r" b="b"/>
                  <a:pathLst>
                    <a:path w="1293" h="192">
                      <a:moveTo>
                        <a:pt x="0" y="95"/>
                      </a:moveTo>
                      <a:lnTo>
                        <a:pt x="78" y="95"/>
                      </a:lnTo>
                      <a:lnTo>
                        <a:pt x="166" y="0"/>
                      </a:lnTo>
                      <a:lnTo>
                        <a:pt x="356" y="192"/>
                      </a:lnTo>
                      <a:lnTo>
                        <a:pt x="552" y="2"/>
                      </a:lnTo>
                      <a:lnTo>
                        <a:pt x="742" y="192"/>
                      </a:lnTo>
                      <a:lnTo>
                        <a:pt x="932" y="2"/>
                      </a:lnTo>
                      <a:lnTo>
                        <a:pt x="1124" y="192"/>
                      </a:lnTo>
                      <a:lnTo>
                        <a:pt x="1209" y="95"/>
                      </a:lnTo>
                      <a:lnTo>
                        <a:pt x="1293" y="95"/>
                      </a:lnTo>
                    </a:path>
                  </a:pathLst>
                </a:custGeom>
                <a:noFill/>
                <a:ln w="381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sp>
            <p:nvSpPr>
              <p:cNvPr id="1907728" name="Text Box 16"/>
              <p:cNvSpPr txBox="1">
                <a:spLocks noChangeArrowheads="1"/>
              </p:cNvSpPr>
              <p:nvPr/>
            </p:nvSpPr>
            <p:spPr bwMode="auto">
              <a:xfrm>
                <a:off x="3485" y="2274"/>
                <a:ext cx="310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200" b="1" i="1">
                    <a:solidFill>
                      <a:srgbClr val="00DFCA"/>
                    </a:solidFill>
                  </a:rPr>
                  <a:t>R</a:t>
                </a:r>
                <a:r>
                  <a:rPr lang="en-US" sz="2200" b="1" i="1" baseline="-25000">
                    <a:solidFill>
                      <a:srgbClr val="00DFCA"/>
                    </a:solidFill>
                  </a:rPr>
                  <a:t>1</a:t>
                </a:r>
                <a:endParaRPr lang="en-US" b="1" i="1">
                  <a:solidFill>
                    <a:srgbClr val="00DFCA"/>
                  </a:solidFill>
                </a:endParaRPr>
              </a:p>
            </p:txBody>
          </p:sp>
          <p:sp>
            <p:nvSpPr>
              <p:cNvPr id="1907729" name="Line 17"/>
              <p:cNvSpPr>
                <a:spLocks noChangeShapeType="1"/>
              </p:cNvSpPr>
              <p:nvPr/>
            </p:nvSpPr>
            <p:spPr bwMode="auto">
              <a:xfrm rot="-5400000">
                <a:off x="3965" y="3065"/>
                <a:ext cx="932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CA"/>
              </a:p>
            </p:txBody>
          </p:sp>
          <p:grpSp>
            <p:nvGrpSpPr>
              <p:cNvPr id="5" name="Group 18"/>
              <p:cNvGrpSpPr>
                <a:grpSpLocks/>
              </p:cNvGrpSpPr>
              <p:nvPr/>
            </p:nvGrpSpPr>
            <p:grpSpPr bwMode="auto">
              <a:xfrm rot="-5400000">
                <a:off x="4212" y="3013"/>
                <a:ext cx="430" cy="90"/>
                <a:chOff x="3655" y="3265"/>
                <a:chExt cx="468" cy="133"/>
              </a:xfrm>
            </p:grpSpPr>
            <p:sp>
              <p:nvSpPr>
                <p:cNvPr id="1907731" name="Rectangle 19"/>
                <p:cNvSpPr>
                  <a:spLocks noChangeArrowheads="1"/>
                </p:cNvSpPr>
                <p:nvPr/>
              </p:nvSpPr>
              <p:spPr bwMode="white">
                <a:xfrm>
                  <a:off x="3690" y="3285"/>
                  <a:ext cx="396" cy="92"/>
                </a:xfrm>
                <a:prstGeom prst="rect">
                  <a:avLst/>
                </a:prstGeom>
                <a:solidFill>
                  <a:srgbClr val="000089"/>
                </a:solidFill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907732" name="Rectangle 20"/>
                <p:cNvSpPr>
                  <a:spLocks noChangeArrowheads="1"/>
                </p:cNvSpPr>
                <p:nvPr/>
              </p:nvSpPr>
              <p:spPr bwMode="white">
                <a:xfrm>
                  <a:off x="3694" y="3285"/>
                  <a:ext cx="396" cy="92"/>
                </a:xfrm>
                <a:prstGeom prst="rect">
                  <a:avLst/>
                </a:prstGeom>
                <a:solidFill>
                  <a:srgbClr val="000080"/>
                </a:solidFill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907733" name="Freeform 21"/>
                <p:cNvSpPr>
                  <a:spLocks/>
                </p:cNvSpPr>
                <p:nvPr/>
              </p:nvSpPr>
              <p:spPr bwMode="auto">
                <a:xfrm>
                  <a:off x="3655" y="3265"/>
                  <a:ext cx="468" cy="133"/>
                </a:xfrm>
                <a:custGeom>
                  <a:avLst/>
                  <a:gdLst/>
                  <a:ahLst/>
                  <a:cxnLst>
                    <a:cxn ang="0">
                      <a:pos x="0" y="95"/>
                    </a:cxn>
                    <a:cxn ang="0">
                      <a:pos x="78" y="95"/>
                    </a:cxn>
                    <a:cxn ang="0">
                      <a:pos x="166" y="0"/>
                    </a:cxn>
                    <a:cxn ang="0">
                      <a:pos x="356" y="192"/>
                    </a:cxn>
                    <a:cxn ang="0">
                      <a:pos x="552" y="2"/>
                    </a:cxn>
                    <a:cxn ang="0">
                      <a:pos x="742" y="192"/>
                    </a:cxn>
                    <a:cxn ang="0">
                      <a:pos x="932" y="2"/>
                    </a:cxn>
                    <a:cxn ang="0">
                      <a:pos x="1124" y="192"/>
                    </a:cxn>
                    <a:cxn ang="0">
                      <a:pos x="1209" y="95"/>
                    </a:cxn>
                    <a:cxn ang="0">
                      <a:pos x="1293" y="95"/>
                    </a:cxn>
                  </a:cxnLst>
                  <a:rect l="0" t="0" r="r" b="b"/>
                  <a:pathLst>
                    <a:path w="1293" h="192">
                      <a:moveTo>
                        <a:pt x="0" y="95"/>
                      </a:moveTo>
                      <a:lnTo>
                        <a:pt x="78" y="95"/>
                      </a:lnTo>
                      <a:lnTo>
                        <a:pt x="166" y="0"/>
                      </a:lnTo>
                      <a:lnTo>
                        <a:pt x="356" y="192"/>
                      </a:lnTo>
                      <a:lnTo>
                        <a:pt x="552" y="2"/>
                      </a:lnTo>
                      <a:lnTo>
                        <a:pt x="742" y="192"/>
                      </a:lnTo>
                      <a:lnTo>
                        <a:pt x="932" y="2"/>
                      </a:lnTo>
                      <a:lnTo>
                        <a:pt x="1124" y="192"/>
                      </a:lnTo>
                      <a:lnTo>
                        <a:pt x="1209" y="95"/>
                      </a:lnTo>
                      <a:lnTo>
                        <a:pt x="1293" y="95"/>
                      </a:lnTo>
                    </a:path>
                  </a:pathLst>
                </a:custGeom>
                <a:noFill/>
                <a:ln w="381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 rot="-5400000">
                <a:off x="4657" y="3011"/>
                <a:ext cx="430" cy="89"/>
                <a:chOff x="3655" y="3265"/>
                <a:chExt cx="468" cy="133"/>
              </a:xfrm>
            </p:grpSpPr>
            <p:sp>
              <p:nvSpPr>
                <p:cNvPr id="1907735" name="Rectangle 23"/>
                <p:cNvSpPr>
                  <a:spLocks noChangeArrowheads="1"/>
                </p:cNvSpPr>
                <p:nvPr/>
              </p:nvSpPr>
              <p:spPr bwMode="white">
                <a:xfrm>
                  <a:off x="3690" y="3285"/>
                  <a:ext cx="396" cy="92"/>
                </a:xfrm>
                <a:prstGeom prst="rect">
                  <a:avLst/>
                </a:prstGeom>
                <a:solidFill>
                  <a:srgbClr val="000089"/>
                </a:solidFill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907736" name="Rectangle 24"/>
                <p:cNvSpPr>
                  <a:spLocks noChangeArrowheads="1"/>
                </p:cNvSpPr>
                <p:nvPr/>
              </p:nvSpPr>
              <p:spPr bwMode="white">
                <a:xfrm>
                  <a:off x="3694" y="3285"/>
                  <a:ext cx="396" cy="92"/>
                </a:xfrm>
                <a:prstGeom prst="rect">
                  <a:avLst/>
                </a:prstGeom>
                <a:solidFill>
                  <a:srgbClr val="000080"/>
                </a:solidFill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907737" name="Freeform 25"/>
                <p:cNvSpPr>
                  <a:spLocks/>
                </p:cNvSpPr>
                <p:nvPr/>
              </p:nvSpPr>
              <p:spPr bwMode="auto">
                <a:xfrm>
                  <a:off x="3655" y="3265"/>
                  <a:ext cx="468" cy="133"/>
                </a:xfrm>
                <a:custGeom>
                  <a:avLst/>
                  <a:gdLst/>
                  <a:ahLst/>
                  <a:cxnLst>
                    <a:cxn ang="0">
                      <a:pos x="0" y="95"/>
                    </a:cxn>
                    <a:cxn ang="0">
                      <a:pos x="78" y="95"/>
                    </a:cxn>
                    <a:cxn ang="0">
                      <a:pos x="166" y="0"/>
                    </a:cxn>
                    <a:cxn ang="0">
                      <a:pos x="356" y="192"/>
                    </a:cxn>
                    <a:cxn ang="0">
                      <a:pos x="552" y="2"/>
                    </a:cxn>
                    <a:cxn ang="0">
                      <a:pos x="742" y="192"/>
                    </a:cxn>
                    <a:cxn ang="0">
                      <a:pos x="932" y="2"/>
                    </a:cxn>
                    <a:cxn ang="0">
                      <a:pos x="1124" y="192"/>
                    </a:cxn>
                    <a:cxn ang="0">
                      <a:pos x="1209" y="95"/>
                    </a:cxn>
                    <a:cxn ang="0">
                      <a:pos x="1293" y="95"/>
                    </a:cxn>
                  </a:cxnLst>
                  <a:rect l="0" t="0" r="r" b="b"/>
                  <a:pathLst>
                    <a:path w="1293" h="192">
                      <a:moveTo>
                        <a:pt x="0" y="95"/>
                      </a:moveTo>
                      <a:lnTo>
                        <a:pt x="78" y="95"/>
                      </a:lnTo>
                      <a:lnTo>
                        <a:pt x="166" y="0"/>
                      </a:lnTo>
                      <a:lnTo>
                        <a:pt x="356" y="192"/>
                      </a:lnTo>
                      <a:lnTo>
                        <a:pt x="552" y="2"/>
                      </a:lnTo>
                      <a:lnTo>
                        <a:pt x="742" y="192"/>
                      </a:lnTo>
                      <a:lnTo>
                        <a:pt x="932" y="2"/>
                      </a:lnTo>
                      <a:lnTo>
                        <a:pt x="1124" y="192"/>
                      </a:lnTo>
                      <a:lnTo>
                        <a:pt x="1209" y="95"/>
                      </a:lnTo>
                      <a:lnTo>
                        <a:pt x="1293" y="95"/>
                      </a:lnTo>
                    </a:path>
                  </a:pathLst>
                </a:custGeom>
                <a:noFill/>
                <a:ln w="381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sp>
            <p:nvSpPr>
              <p:cNvPr id="1907738" name="Text Box 26"/>
              <p:cNvSpPr txBox="1">
                <a:spLocks noChangeArrowheads="1"/>
              </p:cNvSpPr>
              <p:nvPr/>
            </p:nvSpPr>
            <p:spPr bwMode="auto">
              <a:xfrm>
                <a:off x="4457" y="2925"/>
                <a:ext cx="310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200" b="1" i="1">
                    <a:solidFill>
                      <a:srgbClr val="00DFCA"/>
                    </a:solidFill>
                  </a:rPr>
                  <a:t>R</a:t>
                </a:r>
                <a:r>
                  <a:rPr lang="en-US" sz="2200" b="1" i="1" baseline="-25000">
                    <a:solidFill>
                      <a:srgbClr val="00DFCA"/>
                    </a:solidFill>
                  </a:rPr>
                  <a:t>3</a:t>
                </a:r>
                <a:endParaRPr lang="en-US" b="1" i="1">
                  <a:solidFill>
                    <a:srgbClr val="00DFCA"/>
                  </a:solidFill>
                </a:endParaRPr>
              </a:p>
            </p:txBody>
          </p:sp>
          <p:sp>
            <p:nvSpPr>
              <p:cNvPr id="1907739" name="Text Box 27"/>
              <p:cNvSpPr txBox="1">
                <a:spLocks noChangeArrowheads="1"/>
              </p:cNvSpPr>
              <p:nvPr/>
            </p:nvSpPr>
            <p:spPr bwMode="auto">
              <a:xfrm>
                <a:off x="4948" y="2927"/>
                <a:ext cx="310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200" b="1" i="1">
                    <a:solidFill>
                      <a:srgbClr val="00DFCA"/>
                    </a:solidFill>
                  </a:rPr>
                  <a:t>R</a:t>
                </a:r>
                <a:r>
                  <a:rPr lang="en-US" sz="2200" b="1" i="1" baseline="-25000">
                    <a:solidFill>
                      <a:srgbClr val="00DFCA"/>
                    </a:solidFill>
                  </a:rPr>
                  <a:t>4</a:t>
                </a:r>
                <a:endParaRPr lang="en-US" b="1" i="1">
                  <a:solidFill>
                    <a:srgbClr val="00DFCA"/>
                  </a:solidFill>
                </a:endParaRPr>
              </a:p>
            </p:txBody>
          </p:sp>
          <p:sp>
            <p:nvSpPr>
              <p:cNvPr id="1907740" name="Line 28"/>
              <p:cNvSpPr>
                <a:spLocks noChangeShapeType="1"/>
              </p:cNvSpPr>
              <p:nvPr/>
            </p:nvSpPr>
            <p:spPr bwMode="auto">
              <a:xfrm rot="5400000" flipH="1">
                <a:off x="3736" y="3232"/>
                <a:ext cx="617" cy="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CA"/>
              </a:p>
            </p:txBody>
          </p:sp>
          <p:grpSp>
            <p:nvGrpSpPr>
              <p:cNvPr id="7" name="Group 29"/>
              <p:cNvGrpSpPr>
                <a:grpSpLocks/>
              </p:cNvGrpSpPr>
              <p:nvPr/>
            </p:nvGrpSpPr>
            <p:grpSpPr bwMode="auto">
              <a:xfrm rot="-5400000">
                <a:off x="3831" y="3223"/>
                <a:ext cx="430" cy="90"/>
                <a:chOff x="3655" y="3265"/>
                <a:chExt cx="468" cy="133"/>
              </a:xfrm>
            </p:grpSpPr>
            <p:sp>
              <p:nvSpPr>
                <p:cNvPr id="1907742" name="Rectangle 30"/>
                <p:cNvSpPr>
                  <a:spLocks noChangeArrowheads="1"/>
                </p:cNvSpPr>
                <p:nvPr/>
              </p:nvSpPr>
              <p:spPr bwMode="white">
                <a:xfrm>
                  <a:off x="3690" y="3285"/>
                  <a:ext cx="396" cy="92"/>
                </a:xfrm>
                <a:prstGeom prst="rect">
                  <a:avLst/>
                </a:prstGeom>
                <a:solidFill>
                  <a:srgbClr val="000089"/>
                </a:solidFill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907743" name="Rectangle 31"/>
                <p:cNvSpPr>
                  <a:spLocks noChangeArrowheads="1"/>
                </p:cNvSpPr>
                <p:nvPr/>
              </p:nvSpPr>
              <p:spPr bwMode="white">
                <a:xfrm>
                  <a:off x="3694" y="3285"/>
                  <a:ext cx="396" cy="92"/>
                </a:xfrm>
                <a:prstGeom prst="rect">
                  <a:avLst/>
                </a:prstGeom>
                <a:solidFill>
                  <a:srgbClr val="000080"/>
                </a:solidFill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907744" name="Freeform 32"/>
                <p:cNvSpPr>
                  <a:spLocks/>
                </p:cNvSpPr>
                <p:nvPr/>
              </p:nvSpPr>
              <p:spPr bwMode="auto">
                <a:xfrm>
                  <a:off x="3655" y="3265"/>
                  <a:ext cx="468" cy="133"/>
                </a:xfrm>
                <a:custGeom>
                  <a:avLst/>
                  <a:gdLst/>
                  <a:ahLst/>
                  <a:cxnLst>
                    <a:cxn ang="0">
                      <a:pos x="0" y="95"/>
                    </a:cxn>
                    <a:cxn ang="0">
                      <a:pos x="78" y="95"/>
                    </a:cxn>
                    <a:cxn ang="0">
                      <a:pos x="166" y="0"/>
                    </a:cxn>
                    <a:cxn ang="0">
                      <a:pos x="356" y="192"/>
                    </a:cxn>
                    <a:cxn ang="0">
                      <a:pos x="552" y="2"/>
                    </a:cxn>
                    <a:cxn ang="0">
                      <a:pos x="742" y="192"/>
                    </a:cxn>
                    <a:cxn ang="0">
                      <a:pos x="932" y="2"/>
                    </a:cxn>
                    <a:cxn ang="0">
                      <a:pos x="1124" y="192"/>
                    </a:cxn>
                    <a:cxn ang="0">
                      <a:pos x="1209" y="95"/>
                    </a:cxn>
                    <a:cxn ang="0">
                      <a:pos x="1293" y="95"/>
                    </a:cxn>
                  </a:cxnLst>
                  <a:rect l="0" t="0" r="r" b="b"/>
                  <a:pathLst>
                    <a:path w="1293" h="192">
                      <a:moveTo>
                        <a:pt x="0" y="95"/>
                      </a:moveTo>
                      <a:lnTo>
                        <a:pt x="78" y="95"/>
                      </a:lnTo>
                      <a:lnTo>
                        <a:pt x="166" y="0"/>
                      </a:lnTo>
                      <a:lnTo>
                        <a:pt x="356" y="192"/>
                      </a:lnTo>
                      <a:lnTo>
                        <a:pt x="552" y="2"/>
                      </a:lnTo>
                      <a:lnTo>
                        <a:pt x="742" y="192"/>
                      </a:lnTo>
                      <a:lnTo>
                        <a:pt x="932" y="2"/>
                      </a:lnTo>
                      <a:lnTo>
                        <a:pt x="1124" y="192"/>
                      </a:lnTo>
                      <a:lnTo>
                        <a:pt x="1209" y="95"/>
                      </a:lnTo>
                      <a:lnTo>
                        <a:pt x="1293" y="95"/>
                      </a:lnTo>
                    </a:path>
                  </a:pathLst>
                </a:custGeom>
                <a:noFill/>
                <a:ln w="381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sp>
            <p:nvSpPr>
              <p:cNvPr id="1907745" name="Line 33"/>
              <p:cNvSpPr>
                <a:spLocks noChangeShapeType="1"/>
              </p:cNvSpPr>
              <p:nvPr/>
            </p:nvSpPr>
            <p:spPr bwMode="auto">
              <a:xfrm rot="5400000" flipH="1">
                <a:off x="3976" y="2647"/>
                <a:ext cx="12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1907746" name="Line 34"/>
              <p:cNvSpPr>
                <a:spLocks noChangeShapeType="1"/>
              </p:cNvSpPr>
              <p:nvPr/>
            </p:nvSpPr>
            <p:spPr bwMode="auto">
              <a:xfrm rot="-7591947">
                <a:off x="3992" y="2774"/>
                <a:ext cx="194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1907747" name="Text Box 35"/>
              <p:cNvSpPr txBox="1">
                <a:spLocks noChangeArrowheads="1"/>
              </p:cNvSpPr>
              <p:nvPr/>
            </p:nvSpPr>
            <p:spPr bwMode="auto">
              <a:xfrm>
                <a:off x="4081" y="3164"/>
                <a:ext cx="310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200" b="1" i="1">
                    <a:solidFill>
                      <a:srgbClr val="00DFCA"/>
                    </a:solidFill>
                  </a:rPr>
                  <a:t>R</a:t>
                </a:r>
                <a:r>
                  <a:rPr lang="en-US" sz="2200" b="1" i="1" baseline="-25000">
                    <a:solidFill>
                      <a:srgbClr val="00DFCA"/>
                    </a:solidFill>
                  </a:rPr>
                  <a:t>2</a:t>
                </a:r>
                <a:endParaRPr lang="en-US" b="1" i="1">
                  <a:solidFill>
                    <a:srgbClr val="00DFCA"/>
                  </a:solidFill>
                </a:endParaRPr>
              </a:p>
            </p:txBody>
          </p:sp>
          <p:sp>
            <p:nvSpPr>
              <p:cNvPr id="1907748" name="Text Box 36"/>
              <p:cNvSpPr txBox="1">
                <a:spLocks noChangeArrowheads="1"/>
              </p:cNvSpPr>
              <p:nvPr/>
            </p:nvSpPr>
            <p:spPr bwMode="auto">
              <a:xfrm>
                <a:off x="3768" y="2729"/>
                <a:ext cx="233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200" b="1" i="1">
                    <a:solidFill>
                      <a:srgbClr val="00DFCA"/>
                    </a:solidFill>
                  </a:rPr>
                  <a:t>S</a:t>
                </a:r>
                <a:endParaRPr lang="en-US" b="1" i="1">
                  <a:solidFill>
                    <a:srgbClr val="00DFCA"/>
                  </a:solidFill>
                </a:endParaRPr>
              </a:p>
            </p:txBody>
          </p:sp>
        </p:grpSp>
        <p:sp>
          <p:nvSpPr>
            <p:cNvPr id="1907749" name="Oval 37"/>
            <p:cNvSpPr>
              <a:spLocks noChangeArrowheads="1"/>
            </p:cNvSpPr>
            <p:nvPr/>
          </p:nvSpPr>
          <p:spPr bwMode="auto">
            <a:xfrm>
              <a:off x="3492" y="2610"/>
              <a:ext cx="115" cy="115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07750" name="Oval 38"/>
            <p:cNvSpPr>
              <a:spLocks noChangeArrowheads="1"/>
            </p:cNvSpPr>
            <p:nvPr/>
          </p:nvSpPr>
          <p:spPr bwMode="auto">
            <a:xfrm>
              <a:off x="4341" y="2613"/>
              <a:ext cx="808" cy="106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07751" name="Oval 39"/>
            <p:cNvSpPr>
              <a:spLocks noChangeArrowheads="1"/>
            </p:cNvSpPr>
            <p:nvPr/>
          </p:nvSpPr>
          <p:spPr bwMode="auto">
            <a:xfrm>
              <a:off x="4374" y="3546"/>
              <a:ext cx="808" cy="106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07752" name="Text Box 40"/>
            <p:cNvSpPr txBox="1">
              <a:spLocks noChangeArrowheads="1"/>
            </p:cNvSpPr>
            <p:nvPr/>
          </p:nvSpPr>
          <p:spPr bwMode="auto">
            <a:xfrm>
              <a:off x="3326" y="2413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907753" name="Text Box 41"/>
            <p:cNvSpPr txBox="1">
              <a:spLocks noChangeArrowheads="1"/>
            </p:cNvSpPr>
            <p:nvPr/>
          </p:nvSpPr>
          <p:spPr bwMode="auto">
            <a:xfrm>
              <a:off x="4601" y="2374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1907754" name="Text Box 42"/>
            <p:cNvSpPr txBox="1">
              <a:spLocks noChangeArrowheads="1"/>
            </p:cNvSpPr>
            <p:nvPr/>
          </p:nvSpPr>
          <p:spPr bwMode="auto">
            <a:xfrm>
              <a:off x="4637" y="3598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C</a:t>
              </a:r>
            </a:p>
          </p:txBody>
        </p:sp>
      </p:grpSp>
      <p:sp>
        <p:nvSpPr>
          <p:cNvPr id="1907755" name="AutoShape 43"/>
          <p:cNvSpPr>
            <a:spLocks noChangeArrowheads="1"/>
          </p:cNvSpPr>
          <p:nvPr/>
        </p:nvSpPr>
        <p:spPr bwMode="auto">
          <a:xfrm>
            <a:off x="0" y="3673475"/>
            <a:ext cx="4737100" cy="2532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907756" name="Rectangle 44"/>
          <p:cNvSpPr>
            <a:spLocks noChangeArrowheads="1"/>
          </p:cNvSpPr>
          <p:nvPr/>
        </p:nvSpPr>
        <p:spPr bwMode="auto">
          <a:xfrm>
            <a:off x="0" y="3779838"/>
            <a:ext cx="4691063" cy="231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   We just saw that closing the switch causes an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increase in the voltage across </a:t>
            </a:r>
            <a:r>
              <a:rPr lang="en-US" sz="20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sz="2000" b="1" i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000" b="1">
                <a:solidFill>
                  <a:schemeClr val="bg2"/>
                </a:solidFill>
              </a:rPr>
              <a:t> (which is </a:t>
            </a:r>
            <a:r>
              <a:rPr lang="en-US" sz="20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sz="2000" b="1" i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</a:t>
            </a:r>
            <a:r>
              <a:rPr lang="en-US" sz="2000" b="1">
                <a:solidFill>
                  <a:schemeClr val="bg2"/>
                </a:solidFill>
              </a:rPr>
              <a:t>).  The voltage of the battery is </a:t>
            </a:r>
            <a:r>
              <a:rPr lang="en-US" sz="2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constant</a:t>
            </a:r>
            <a:r>
              <a:rPr lang="en-US" sz="2000" b="1">
                <a:solidFill>
                  <a:schemeClr val="bg2"/>
                </a:solidFill>
              </a:rPr>
              <a:t>, so if </a:t>
            </a:r>
            <a:r>
              <a:rPr lang="en-US" sz="20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sz="2000" b="1" i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increases</a:t>
            </a:r>
            <a:r>
              <a:rPr lang="en-US" sz="2000" b="1">
                <a:solidFill>
                  <a:schemeClr val="bg2"/>
                </a:solidFill>
              </a:rPr>
              <a:t>, then </a:t>
            </a:r>
            <a:r>
              <a:rPr lang="en-US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sz="20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BC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must decrease</a:t>
            </a:r>
            <a:r>
              <a:rPr lang="en-US" sz="2000" b="1">
                <a:solidFill>
                  <a:schemeClr val="bg2"/>
                </a:solidFill>
              </a:rPr>
              <a:t>!</a:t>
            </a:r>
            <a:r>
              <a:rPr lang="en-US" sz="2200" b="1">
                <a:solidFill>
                  <a:schemeClr val="bg2"/>
                </a:solidFill>
              </a:rPr>
              <a:t>  </a:t>
            </a:r>
          </a:p>
        </p:txBody>
      </p:sp>
      <p:sp>
        <p:nvSpPr>
          <p:cNvPr id="190775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461963" y="1293813"/>
            <a:ext cx="4473575" cy="1527175"/>
          </a:xfrm>
          <a:noFill/>
          <a:ln/>
        </p:spPr>
        <p:txBody>
          <a:bodyPr/>
          <a:lstStyle/>
          <a:p>
            <a:pPr marL="401638" indent="-401638">
              <a:lnSpc>
                <a:spcPct val="130000"/>
              </a:lnSpc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What happens to the voltage across the 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resistor </a:t>
            </a:r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when the switch is closed?</a:t>
            </a:r>
            <a:r>
              <a:rPr lang="en-US" sz="2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07758" name="Rectangle 46"/>
          <p:cNvSpPr>
            <a:spLocks noChangeArrowheads="1"/>
          </p:cNvSpPr>
          <p:nvPr/>
        </p:nvSpPr>
        <p:spPr bwMode="auto">
          <a:xfrm>
            <a:off x="5397500" y="1084263"/>
            <a:ext cx="2760663" cy="155416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</a:rPr>
              <a:t>1)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increases</a:t>
            </a:r>
            <a:endParaRPr lang="en-US" sz="2000" b="1">
              <a:solidFill>
                <a:schemeClr val="tx2"/>
              </a:solidFill>
            </a:endParaRP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</a:rPr>
              <a:t>2)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decreases</a:t>
            </a:r>
            <a:endParaRPr lang="en-US" sz="2000" b="1">
              <a:solidFill>
                <a:schemeClr val="tx2"/>
              </a:solidFill>
              <a:sym typeface="Symbol" pitchFamily="18" charset="2"/>
            </a:endParaRP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3) 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stays the same</a:t>
            </a:r>
          </a:p>
        </p:txBody>
      </p:sp>
      <p:sp>
        <p:nvSpPr>
          <p:cNvPr id="1907759" name="Rectangle 47"/>
          <p:cNvSpPr>
            <a:spLocks noChangeArrowheads="1"/>
          </p:cNvSpPr>
          <p:nvPr/>
        </p:nvSpPr>
        <p:spPr bwMode="auto">
          <a:xfrm>
            <a:off x="633413" y="0"/>
            <a:ext cx="805021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14)</a:t>
            </a:r>
            <a:r>
              <a:rPr lang="en-US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More Circuits II</a:t>
            </a:r>
          </a:p>
        </p:txBody>
      </p:sp>
      <p:sp>
        <p:nvSpPr>
          <p:cNvPr id="1907760" name="Text Box 48"/>
          <p:cNvSpPr txBox="1">
            <a:spLocks noChangeArrowheads="1"/>
          </p:cNvSpPr>
          <p:nvPr/>
        </p:nvSpPr>
        <p:spPr bwMode="auto">
          <a:xfrm>
            <a:off x="869950" y="6451600"/>
            <a:ext cx="6823075" cy="406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/>
              <a:t>What happens to the current through R</a:t>
            </a:r>
            <a:r>
              <a:rPr lang="en-US" sz="2000" b="1" baseline="-25000"/>
              <a:t>4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9762" name="AutoShape 2"/>
          <p:cNvSpPr>
            <a:spLocks noChangeArrowheads="1"/>
          </p:cNvSpPr>
          <p:nvPr/>
        </p:nvSpPr>
        <p:spPr bwMode="auto">
          <a:xfrm>
            <a:off x="0" y="0"/>
            <a:ext cx="9144000" cy="319405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09763" name="Rectangle 3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15) </a:t>
            </a:r>
            <a:r>
              <a:rPr lang="en-US" sz="2800" i="1" dirty="0">
                <a:solidFill>
                  <a:srgbClr val="000000"/>
                </a:solidFill>
                <a:effectLst/>
              </a:rPr>
              <a:t>	</a:t>
            </a:r>
            <a:r>
              <a:rPr lang="en-US" sz="2800" dirty="0">
                <a:solidFill>
                  <a:schemeClr val="accent2"/>
                </a:solidFill>
                <a:effectLst/>
              </a:rPr>
              <a:t>Even More C</a:t>
            </a:r>
            <a:r>
              <a:rPr lang="en-US" sz="2800" dirty="0">
                <a:solidFill>
                  <a:schemeClr val="accent2"/>
                </a:solidFill>
              </a:rPr>
              <a:t>ircuits</a:t>
            </a:r>
          </a:p>
        </p:txBody>
      </p:sp>
      <p:sp>
        <p:nvSpPr>
          <p:cNvPr id="1909764" name="Rectangle 4"/>
          <p:cNvSpPr>
            <a:spLocks noChangeArrowheads="1"/>
          </p:cNvSpPr>
          <p:nvPr/>
        </p:nvSpPr>
        <p:spPr bwMode="auto">
          <a:xfrm>
            <a:off x="311150" y="855663"/>
            <a:ext cx="4187825" cy="195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	Which resistor has the greatest current going through it?  Assume that all the resistors are equal.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040188" y="3970338"/>
            <a:ext cx="5103812" cy="1852612"/>
            <a:chOff x="1190" y="2175"/>
            <a:chExt cx="4453" cy="1603"/>
          </a:xfrm>
        </p:grpSpPr>
        <p:sp>
          <p:nvSpPr>
            <p:cNvPr id="1909766" name="Rectangle 6"/>
            <p:cNvSpPr>
              <a:spLocks noChangeArrowheads="1"/>
            </p:cNvSpPr>
            <p:nvPr/>
          </p:nvSpPr>
          <p:spPr bwMode="auto">
            <a:xfrm>
              <a:off x="1190" y="2175"/>
              <a:ext cx="4453" cy="160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09767" name="Text Box 7"/>
            <p:cNvSpPr txBox="1">
              <a:spLocks noChangeArrowheads="1"/>
            </p:cNvSpPr>
            <p:nvPr/>
          </p:nvSpPr>
          <p:spPr bwMode="auto">
            <a:xfrm>
              <a:off x="1274" y="2957"/>
              <a:ext cx="384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chemeClr val="accent1"/>
                  </a:solidFill>
                </a:rPr>
                <a:t> </a:t>
              </a:r>
              <a:r>
                <a:rPr lang="en-US" sz="2200" b="1">
                  <a:solidFill>
                    <a:schemeClr val="accent1"/>
                  </a:solidFill>
                </a:rPr>
                <a:t>V</a:t>
              </a:r>
              <a:endParaRPr lang="en-US" sz="2000" b="1">
                <a:solidFill>
                  <a:schemeClr val="accent1"/>
                </a:solidFill>
              </a:endParaRPr>
            </a:p>
          </p:txBody>
        </p:sp>
        <p:sp>
          <p:nvSpPr>
            <p:cNvPr id="1909768" name="Rectangle 8"/>
            <p:cNvSpPr>
              <a:spLocks noChangeArrowheads="1"/>
            </p:cNvSpPr>
            <p:nvPr/>
          </p:nvSpPr>
          <p:spPr bwMode="gray">
            <a:xfrm rot="-5400000">
              <a:off x="1678" y="2991"/>
              <a:ext cx="76" cy="156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09769" name="Line 9"/>
            <p:cNvSpPr>
              <a:spLocks noChangeShapeType="1"/>
            </p:cNvSpPr>
            <p:nvPr/>
          </p:nvSpPr>
          <p:spPr bwMode="auto">
            <a:xfrm rot="-5400000">
              <a:off x="1715" y="3047"/>
              <a:ext cx="0" cy="156"/>
            </a:xfrm>
            <a:prstGeom prst="line">
              <a:avLst/>
            </a:prstGeom>
            <a:noFill/>
            <a:ln w="952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09770" name="Line 10"/>
            <p:cNvSpPr>
              <a:spLocks noChangeShapeType="1"/>
            </p:cNvSpPr>
            <p:nvPr/>
          </p:nvSpPr>
          <p:spPr bwMode="auto">
            <a:xfrm rot="-5400000">
              <a:off x="1715" y="2873"/>
              <a:ext cx="0" cy="27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954" y="2312"/>
              <a:ext cx="967" cy="837"/>
              <a:chOff x="1922" y="154"/>
              <a:chExt cx="967" cy="837"/>
            </a:xfrm>
          </p:grpSpPr>
          <p:sp>
            <p:nvSpPr>
              <p:cNvPr id="1909772" name="Rectangle 12"/>
              <p:cNvSpPr>
                <a:spLocks noChangeArrowheads="1"/>
              </p:cNvSpPr>
              <p:nvPr/>
            </p:nvSpPr>
            <p:spPr bwMode="auto">
              <a:xfrm rot="-5400000">
                <a:off x="2201" y="-73"/>
                <a:ext cx="397" cy="95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CA"/>
              </a:p>
            </p:txBody>
          </p:sp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1932" y="154"/>
                <a:ext cx="948" cy="445"/>
                <a:chOff x="2984" y="746"/>
                <a:chExt cx="948" cy="445"/>
              </a:xfrm>
            </p:grpSpPr>
            <p:sp>
              <p:nvSpPr>
                <p:cNvPr id="1909774" name="Line 14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2984" y="797"/>
                  <a:ext cx="948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CA"/>
                </a:p>
              </p:txBody>
            </p:sp>
            <p:grpSp>
              <p:nvGrpSpPr>
                <p:cNvPr id="5" name="Group 15"/>
                <p:cNvGrpSpPr>
                  <a:grpSpLocks/>
                </p:cNvGrpSpPr>
                <p:nvPr/>
              </p:nvGrpSpPr>
              <p:grpSpPr bwMode="auto">
                <a:xfrm rot="-21600000">
                  <a:off x="3214" y="746"/>
                  <a:ext cx="430" cy="90"/>
                  <a:chOff x="3655" y="3265"/>
                  <a:chExt cx="468" cy="133"/>
                </a:xfrm>
              </p:grpSpPr>
              <p:sp>
                <p:nvSpPr>
                  <p:cNvPr id="1909776" name="Rectangle 16"/>
                  <p:cNvSpPr>
                    <a:spLocks noChangeArrowheads="1"/>
                  </p:cNvSpPr>
                  <p:nvPr/>
                </p:nvSpPr>
                <p:spPr bwMode="white">
                  <a:xfrm>
                    <a:off x="3690" y="3285"/>
                    <a:ext cx="396" cy="92"/>
                  </a:xfrm>
                  <a:prstGeom prst="rect">
                    <a:avLst/>
                  </a:prstGeom>
                  <a:solidFill>
                    <a:srgbClr val="000089"/>
                  </a:solidFill>
                  <a:ln w="190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909777" name="Rectangle 17"/>
                  <p:cNvSpPr>
                    <a:spLocks noChangeArrowheads="1"/>
                  </p:cNvSpPr>
                  <p:nvPr/>
                </p:nvSpPr>
                <p:spPr bwMode="white">
                  <a:xfrm>
                    <a:off x="3694" y="3285"/>
                    <a:ext cx="396" cy="92"/>
                  </a:xfrm>
                  <a:prstGeom prst="rect">
                    <a:avLst/>
                  </a:prstGeom>
                  <a:solidFill>
                    <a:srgbClr val="000080"/>
                  </a:solidFill>
                  <a:ln w="190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909778" name="Freeform 18"/>
                  <p:cNvSpPr>
                    <a:spLocks/>
                  </p:cNvSpPr>
                  <p:nvPr/>
                </p:nvSpPr>
                <p:spPr bwMode="auto">
                  <a:xfrm>
                    <a:off x="3655" y="3265"/>
                    <a:ext cx="468" cy="133"/>
                  </a:xfrm>
                  <a:custGeom>
                    <a:avLst/>
                    <a:gdLst/>
                    <a:ahLst/>
                    <a:cxnLst>
                      <a:cxn ang="0">
                        <a:pos x="0" y="95"/>
                      </a:cxn>
                      <a:cxn ang="0">
                        <a:pos x="78" y="95"/>
                      </a:cxn>
                      <a:cxn ang="0">
                        <a:pos x="166" y="0"/>
                      </a:cxn>
                      <a:cxn ang="0">
                        <a:pos x="356" y="192"/>
                      </a:cxn>
                      <a:cxn ang="0">
                        <a:pos x="552" y="2"/>
                      </a:cxn>
                      <a:cxn ang="0">
                        <a:pos x="742" y="192"/>
                      </a:cxn>
                      <a:cxn ang="0">
                        <a:pos x="932" y="2"/>
                      </a:cxn>
                      <a:cxn ang="0">
                        <a:pos x="1124" y="192"/>
                      </a:cxn>
                      <a:cxn ang="0">
                        <a:pos x="1209" y="95"/>
                      </a:cxn>
                      <a:cxn ang="0">
                        <a:pos x="1293" y="95"/>
                      </a:cxn>
                    </a:cxnLst>
                    <a:rect l="0" t="0" r="r" b="b"/>
                    <a:pathLst>
                      <a:path w="1293" h="192">
                        <a:moveTo>
                          <a:pt x="0" y="95"/>
                        </a:moveTo>
                        <a:lnTo>
                          <a:pt x="78" y="95"/>
                        </a:lnTo>
                        <a:lnTo>
                          <a:pt x="166" y="0"/>
                        </a:lnTo>
                        <a:lnTo>
                          <a:pt x="356" y="192"/>
                        </a:lnTo>
                        <a:lnTo>
                          <a:pt x="552" y="2"/>
                        </a:lnTo>
                        <a:lnTo>
                          <a:pt x="742" y="192"/>
                        </a:lnTo>
                        <a:lnTo>
                          <a:pt x="932" y="2"/>
                        </a:lnTo>
                        <a:lnTo>
                          <a:pt x="1124" y="192"/>
                        </a:lnTo>
                        <a:lnTo>
                          <a:pt x="1209" y="95"/>
                        </a:lnTo>
                        <a:lnTo>
                          <a:pt x="1293" y="95"/>
                        </a:lnTo>
                      </a:path>
                    </a:pathLst>
                  </a:custGeom>
                  <a:noFill/>
                  <a:ln w="38100" cap="flat" cmpd="sng">
                    <a:solidFill>
                      <a:schemeClr val="accent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sp>
              <p:nvSpPr>
                <p:cNvPr id="1909779" name="Text Box 19"/>
                <p:cNvSpPr txBox="1">
                  <a:spLocks noChangeArrowheads="1"/>
                </p:cNvSpPr>
                <p:nvPr/>
              </p:nvSpPr>
              <p:spPr bwMode="auto">
                <a:xfrm rot="-21526809">
                  <a:off x="3283" y="851"/>
                  <a:ext cx="430" cy="3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:r>
                    <a:rPr lang="en-US" sz="2200" b="1">
                      <a:solidFill>
                        <a:srgbClr val="00DFCA"/>
                      </a:solidFill>
                    </a:rPr>
                    <a:t>R</a:t>
                  </a:r>
                  <a:r>
                    <a:rPr lang="en-US" sz="2200" b="1" baseline="-25000">
                      <a:solidFill>
                        <a:srgbClr val="00DFCA"/>
                      </a:solidFill>
                    </a:rPr>
                    <a:t>1</a:t>
                  </a:r>
                  <a:endParaRPr lang="en-US" b="1">
                    <a:solidFill>
                      <a:srgbClr val="00DFCA"/>
                    </a:solidFill>
                  </a:endParaRPr>
                </a:p>
              </p:txBody>
            </p:sp>
          </p:grpSp>
          <p:grpSp>
            <p:nvGrpSpPr>
              <p:cNvPr id="6" name="Group 20"/>
              <p:cNvGrpSpPr>
                <a:grpSpLocks/>
              </p:cNvGrpSpPr>
              <p:nvPr/>
            </p:nvGrpSpPr>
            <p:grpSpPr bwMode="auto">
              <a:xfrm>
                <a:off x="1941" y="546"/>
                <a:ext cx="948" cy="445"/>
                <a:chOff x="2984" y="746"/>
                <a:chExt cx="948" cy="445"/>
              </a:xfrm>
            </p:grpSpPr>
            <p:sp>
              <p:nvSpPr>
                <p:cNvPr id="1909781" name="Line 21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2984" y="797"/>
                  <a:ext cx="948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CA"/>
                </a:p>
              </p:txBody>
            </p:sp>
            <p:grpSp>
              <p:nvGrpSpPr>
                <p:cNvPr id="7" name="Group 22"/>
                <p:cNvGrpSpPr>
                  <a:grpSpLocks/>
                </p:cNvGrpSpPr>
                <p:nvPr/>
              </p:nvGrpSpPr>
              <p:grpSpPr bwMode="auto">
                <a:xfrm rot="-21600000">
                  <a:off x="3214" y="746"/>
                  <a:ext cx="430" cy="90"/>
                  <a:chOff x="3655" y="3265"/>
                  <a:chExt cx="468" cy="133"/>
                </a:xfrm>
              </p:grpSpPr>
              <p:sp>
                <p:nvSpPr>
                  <p:cNvPr id="1909783" name="Rectangle 23"/>
                  <p:cNvSpPr>
                    <a:spLocks noChangeArrowheads="1"/>
                  </p:cNvSpPr>
                  <p:nvPr/>
                </p:nvSpPr>
                <p:spPr bwMode="white">
                  <a:xfrm>
                    <a:off x="3690" y="3285"/>
                    <a:ext cx="396" cy="92"/>
                  </a:xfrm>
                  <a:prstGeom prst="rect">
                    <a:avLst/>
                  </a:prstGeom>
                  <a:solidFill>
                    <a:srgbClr val="000089"/>
                  </a:solidFill>
                  <a:ln w="190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909784" name="Rectangle 24"/>
                  <p:cNvSpPr>
                    <a:spLocks noChangeArrowheads="1"/>
                  </p:cNvSpPr>
                  <p:nvPr/>
                </p:nvSpPr>
                <p:spPr bwMode="white">
                  <a:xfrm>
                    <a:off x="3694" y="3285"/>
                    <a:ext cx="396" cy="92"/>
                  </a:xfrm>
                  <a:prstGeom prst="rect">
                    <a:avLst/>
                  </a:prstGeom>
                  <a:solidFill>
                    <a:srgbClr val="000080"/>
                  </a:solidFill>
                  <a:ln w="190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909785" name="Freeform 25"/>
                  <p:cNvSpPr>
                    <a:spLocks/>
                  </p:cNvSpPr>
                  <p:nvPr/>
                </p:nvSpPr>
                <p:spPr bwMode="auto">
                  <a:xfrm>
                    <a:off x="3655" y="3265"/>
                    <a:ext cx="468" cy="133"/>
                  </a:xfrm>
                  <a:custGeom>
                    <a:avLst/>
                    <a:gdLst/>
                    <a:ahLst/>
                    <a:cxnLst>
                      <a:cxn ang="0">
                        <a:pos x="0" y="95"/>
                      </a:cxn>
                      <a:cxn ang="0">
                        <a:pos x="78" y="95"/>
                      </a:cxn>
                      <a:cxn ang="0">
                        <a:pos x="166" y="0"/>
                      </a:cxn>
                      <a:cxn ang="0">
                        <a:pos x="356" y="192"/>
                      </a:cxn>
                      <a:cxn ang="0">
                        <a:pos x="552" y="2"/>
                      </a:cxn>
                      <a:cxn ang="0">
                        <a:pos x="742" y="192"/>
                      </a:cxn>
                      <a:cxn ang="0">
                        <a:pos x="932" y="2"/>
                      </a:cxn>
                      <a:cxn ang="0">
                        <a:pos x="1124" y="192"/>
                      </a:cxn>
                      <a:cxn ang="0">
                        <a:pos x="1209" y="95"/>
                      </a:cxn>
                      <a:cxn ang="0">
                        <a:pos x="1293" y="95"/>
                      </a:cxn>
                    </a:cxnLst>
                    <a:rect l="0" t="0" r="r" b="b"/>
                    <a:pathLst>
                      <a:path w="1293" h="192">
                        <a:moveTo>
                          <a:pt x="0" y="95"/>
                        </a:moveTo>
                        <a:lnTo>
                          <a:pt x="78" y="95"/>
                        </a:lnTo>
                        <a:lnTo>
                          <a:pt x="166" y="0"/>
                        </a:lnTo>
                        <a:lnTo>
                          <a:pt x="356" y="192"/>
                        </a:lnTo>
                        <a:lnTo>
                          <a:pt x="552" y="2"/>
                        </a:lnTo>
                        <a:lnTo>
                          <a:pt x="742" y="192"/>
                        </a:lnTo>
                        <a:lnTo>
                          <a:pt x="932" y="2"/>
                        </a:lnTo>
                        <a:lnTo>
                          <a:pt x="1124" y="192"/>
                        </a:lnTo>
                        <a:lnTo>
                          <a:pt x="1209" y="95"/>
                        </a:lnTo>
                        <a:lnTo>
                          <a:pt x="1293" y="95"/>
                        </a:lnTo>
                      </a:path>
                    </a:pathLst>
                  </a:custGeom>
                  <a:noFill/>
                  <a:ln w="38100" cap="flat" cmpd="sng">
                    <a:solidFill>
                      <a:schemeClr val="accent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sp>
              <p:nvSpPr>
                <p:cNvPr id="1909786" name="Text Box 26"/>
                <p:cNvSpPr txBox="1">
                  <a:spLocks noChangeArrowheads="1"/>
                </p:cNvSpPr>
                <p:nvPr/>
              </p:nvSpPr>
              <p:spPr bwMode="auto">
                <a:xfrm rot="-21526809">
                  <a:off x="3284" y="850"/>
                  <a:ext cx="429" cy="3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:r>
                    <a:rPr lang="en-US" sz="2200" b="1">
                      <a:solidFill>
                        <a:srgbClr val="00DFCA"/>
                      </a:solidFill>
                    </a:rPr>
                    <a:t>R</a:t>
                  </a:r>
                  <a:r>
                    <a:rPr lang="en-US" sz="2200" b="1" baseline="-25000">
                      <a:solidFill>
                        <a:srgbClr val="00DFCA"/>
                      </a:solidFill>
                    </a:rPr>
                    <a:t>2</a:t>
                  </a:r>
                  <a:endParaRPr lang="en-US" b="1">
                    <a:solidFill>
                      <a:srgbClr val="00DFCA"/>
                    </a:solidFill>
                  </a:endParaRPr>
                </a:p>
              </p:txBody>
            </p:sp>
          </p:grpSp>
        </p:grp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3500" y="2287"/>
              <a:ext cx="1711" cy="848"/>
              <a:chOff x="3288" y="169"/>
              <a:chExt cx="1711" cy="848"/>
            </a:xfrm>
          </p:grpSpPr>
          <p:sp>
            <p:nvSpPr>
              <p:cNvPr id="1909788" name="Rectangle 28"/>
              <p:cNvSpPr>
                <a:spLocks noChangeArrowheads="1"/>
              </p:cNvSpPr>
              <p:nvPr/>
            </p:nvSpPr>
            <p:spPr bwMode="auto">
              <a:xfrm rot="-5400000">
                <a:off x="3945" y="-433"/>
                <a:ext cx="397" cy="171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CA"/>
              </a:p>
            </p:txBody>
          </p:sp>
          <p:grpSp>
            <p:nvGrpSpPr>
              <p:cNvPr id="9" name="Group 29"/>
              <p:cNvGrpSpPr>
                <a:grpSpLocks/>
              </p:cNvGrpSpPr>
              <p:nvPr/>
            </p:nvGrpSpPr>
            <p:grpSpPr bwMode="auto">
              <a:xfrm>
                <a:off x="3298" y="172"/>
                <a:ext cx="948" cy="445"/>
                <a:chOff x="2984" y="746"/>
                <a:chExt cx="948" cy="445"/>
              </a:xfrm>
            </p:grpSpPr>
            <p:sp>
              <p:nvSpPr>
                <p:cNvPr id="1909790" name="Line 30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2984" y="797"/>
                  <a:ext cx="948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CA"/>
                </a:p>
              </p:txBody>
            </p:sp>
            <p:grpSp>
              <p:nvGrpSpPr>
                <p:cNvPr id="10" name="Group 31"/>
                <p:cNvGrpSpPr>
                  <a:grpSpLocks/>
                </p:cNvGrpSpPr>
                <p:nvPr/>
              </p:nvGrpSpPr>
              <p:grpSpPr bwMode="auto">
                <a:xfrm rot="-21600000">
                  <a:off x="3214" y="746"/>
                  <a:ext cx="430" cy="90"/>
                  <a:chOff x="3655" y="3265"/>
                  <a:chExt cx="468" cy="133"/>
                </a:xfrm>
              </p:grpSpPr>
              <p:sp>
                <p:nvSpPr>
                  <p:cNvPr id="1909792" name="Rectangle 32"/>
                  <p:cNvSpPr>
                    <a:spLocks noChangeArrowheads="1"/>
                  </p:cNvSpPr>
                  <p:nvPr/>
                </p:nvSpPr>
                <p:spPr bwMode="white">
                  <a:xfrm>
                    <a:off x="3690" y="3285"/>
                    <a:ext cx="396" cy="92"/>
                  </a:xfrm>
                  <a:prstGeom prst="rect">
                    <a:avLst/>
                  </a:prstGeom>
                  <a:solidFill>
                    <a:srgbClr val="000089"/>
                  </a:solidFill>
                  <a:ln w="190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909793" name="Rectangle 33"/>
                  <p:cNvSpPr>
                    <a:spLocks noChangeArrowheads="1"/>
                  </p:cNvSpPr>
                  <p:nvPr/>
                </p:nvSpPr>
                <p:spPr bwMode="white">
                  <a:xfrm>
                    <a:off x="3694" y="3285"/>
                    <a:ext cx="396" cy="92"/>
                  </a:xfrm>
                  <a:prstGeom prst="rect">
                    <a:avLst/>
                  </a:prstGeom>
                  <a:solidFill>
                    <a:srgbClr val="000080"/>
                  </a:solidFill>
                  <a:ln w="190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909794" name="Freeform 34"/>
                  <p:cNvSpPr>
                    <a:spLocks/>
                  </p:cNvSpPr>
                  <p:nvPr/>
                </p:nvSpPr>
                <p:spPr bwMode="auto">
                  <a:xfrm>
                    <a:off x="3655" y="3265"/>
                    <a:ext cx="468" cy="133"/>
                  </a:xfrm>
                  <a:custGeom>
                    <a:avLst/>
                    <a:gdLst/>
                    <a:ahLst/>
                    <a:cxnLst>
                      <a:cxn ang="0">
                        <a:pos x="0" y="95"/>
                      </a:cxn>
                      <a:cxn ang="0">
                        <a:pos x="78" y="95"/>
                      </a:cxn>
                      <a:cxn ang="0">
                        <a:pos x="166" y="0"/>
                      </a:cxn>
                      <a:cxn ang="0">
                        <a:pos x="356" y="192"/>
                      </a:cxn>
                      <a:cxn ang="0">
                        <a:pos x="552" y="2"/>
                      </a:cxn>
                      <a:cxn ang="0">
                        <a:pos x="742" y="192"/>
                      </a:cxn>
                      <a:cxn ang="0">
                        <a:pos x="932" y="2"/>
                      </a:cxn>
                      <a:cxn ang="0">
                        <a:pos x="1124" y="192"/>
                      </a:cxn>
                      <a:cxn ang="0">
                        <a:pos x="1209" y="95"/>
                      </a:cxn>
                      <a:cxn ang="0">
                        <a:pos x="1293" y="95"/>
                      </a:cxn>
                    </a:cxnLst>
                    <a:rect l="0" t="0" r="r" b="b"/>
                    <a:pathLst>
                      <a:path w="1293" h="192">
                        <a:moveTo>
                          <a:pt x="0" y="95"/>
                        </a:moveTo>
                        <a:lnTo>
                          <a:pt x="78" y="95"/>
                        </a:lnTo>
                        <a:lnTo>
                          <a:pt x="166" y="0"/>
                        </a:lnTo>
                        <a:lnTo>
                          <a:pt x="356" y="192"/>
                        </a:lnTo>
                        <a:lnTo>
                          <a:pt x="552" y="2"/>
                        </a:lnTo>
                        <a:lnTo>
                          <a:pt x="742" y="192"/>
                        </a:lnTo>
                        <a:lnTo>
                          <a:pt x="932" y="2"/>
                        </a:lnTo>
                        <a:lnTo>
                          <a:pt x="1124" y="192"/>
                        </a:lnTo>
                        <a:lnTo>
                          <a:pt x="1209" y="95"/>
                        </a:lnTo>
                        <a:lnTo>
                          <a:pt x="1293" y="95"/>
                        </a:lnTo>
                      </a:path>
                    </a:pathLst>
                  </a:custGeom>
                  <a:noFill/>
                  <a:ln w="38100" cap="flat" cmpd="sng">
                    <a:solidFill>
                      <a:schemeClr val="accent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sp>
              <p:nvSpPr>
                <p:cNvPr id="1909795" name="Text Box 35"/>
                <p:cNvSpPr txBox="1">
                  <a:spLocks noChangeArrowheads="1"/>
                </p:cNvSpPr>
                <p:nvPr/>
              </p:nvSpPr>
              <p:spPr bwMode="auto">
                <a:xfrm rot="-21526809">
                  <a:off x="3280" y="851"/>
                  <a:ext cx="430" cy="3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:r>
                    <a:rPr lang="en-US" sz="2200" b="1">
                      <a:solidFill>
                        <a:srgbClr val="00DFCA"/>
                      </a:solidFill>
                    </a:rPr>
                    <a:t>R</a:t>
                  </a:r>
                  <a:r>
                    <a:rPr lang="en-US" sz="2200" b="1" baseline="-25000">
                      <a:solidFill>
                        <a:srgbClr val="00DFCA"/>
                      </a:solidFill>
                    </a:rPr>
                    <a:t>3</a:t>
                  </a:r>
                  <a:endParaRPr lang="en-US" b="1">
                    <a:solidFill>
                      <a:srgbClr val="00DFCA"/>
                    </a:solidFill>
                  </a:endParaRPr>
                </a:p>
              </p:txBody>
            </p:sp>
          </p:grpSp>
          <p:grpSp>
            <p:nvGrpSpPr>
              <p:cNvPr id="11" name="Group 36"/>
              <p:cNvGrpSpPr>
                <a:grpSpLocks/>
              </p:cNvGrpSpPr>
              <p:nvPr/>
            </p:nvGrpSpPr>
            <p:grpSpPr bwMode="auto">
              <a:xfrm>
                <a:off x="3774" y="572"/>
                <a:ext cx="948" cy="445"/>
                <a:chOff x="2984" y="746"/>
                <a:chExt cx="948" cy="445"/>
              </a:xfrm>
            </p:grpSpPr>
            <p:sp>
              <p:nvSpPr>
                <p:cNvPr id="1909797" name="Line 37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2984" y="797"/>
                  <a:ext cx="948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CA"/>
                </a:p>
              </p:txBody>
            </p:sp>
            <p:grpSp>
              <p:nvGrpSpPr>
                <p:cNvPr id="12" name="Group 38"/>
                <p:cNvGrpSpPr>
                  <a:grpSpLocks/>
                </p:cNvGrpSpPr>
                <p:nvPr/>
              </p:nvGrpSpPr>
              <p:grpSpPr bwMode="auto">
                <a:xfrm rot="-21600000">
                  <a:off x="3214" y="746"/>
                  <a:ext cx="430" cy="90"/>
                  <a:chOff x="3655" y="3265"/>
                  <a:chExt cx="468" cy="133"/>
                </a:xfrm>
              </p:grpSpPr>
              <p:sp>
                <p:nvSpPr>
                  <p:cNvPr id="1909799" name="Rectangle 39"/>
                  <p:cNvSpPr>
                    <a:spLocks noChangeArrowheads="1"/>
                  </p:cNvSpPr>
                  <p:nvPr/>
                </p:nvSpPr>
                <p:spPr bwMode="white">
                  <a:xfrm>
                    <a:off x="3690" y="3285"/>
                    <a:ext cx="396" cy="92"/>
                  </a:xfrm>
                  <a:prstGeom prst="rect">
                    <a:avLst/>
                  </a:prstGeom>
                  <a:solidFill>
                    <a:srgbClr val="000089"/>
                  </a:solidFill>
                  <a:ln w="190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909800" name="Rectangle 40"/>
                  <p:cNvSpPr>
                    <a:spLocks noChangeArrowheads="1"/>
                  </p:cNvSpPr>
                  <p:nvPr/>
                </p:nvSpPr>
                <p:spPr bwMode="white">
                  <a:xfrm>
                    <a:off x="3694" y="3285"/>
                    <a:ext cx="396" cy="92"/>
                  </a:xfrm>
                  <a:prstGeom prst="rect">
                    <a:avLst/>
                  </a:prstGeom>
                  <a:solidFill>
                    <a:srgbClr val="000080"/>
                  </a:solidFill>
                  <a:ln w="190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909801" name="Freeform 41"/>
                  <p:cNvSpPr>
                    <a:spLocks/>
                  </p:cNvSpPr>
                  <p:nvPr/>
                </p:nvSpPr>
                <p:spPr bwMode="auto">
                  <a:xfrm>
                    <a:off x="3655" y="3265"/>
                    <a:ext cx="468" cy="133"/>
                  </a:xfrm>
                  <a:custGeom>
                    <a:avLst/>
                    <a:gdLst/>
                    <a:ahLst/>
                    <a:cxnLst>
                      <a:cxn ang="0">
                        <a:pos x="0" y="95"/>
                      </a:cxn>
                      <a:cxn ang="0">
                        <a:pos x="78" y="95"/>
                      </a:cxn>
                      <a:cxn ang="0">
                        <a:pos x="166" y="0"/>
                      </a:cxn>
                      <a:cxn ang="0">
                        <a:pos x="356" y="192"/>
                      </a:cxn>
                      <a:cxn ang="0">
                        <a:pos x="552" y="2"/>
                      </a:cxn>
                      <a:cxn ang="0">
                        <a:pos x="742" y="192"/>
                      </a:cxn>
                      <a:cxn ang="0">
                        <a:pos x="932" y="2"/>
                      </a:cxn>
                      <a:cxn ang="0">
                        <a:pos x="1124" y="192"/>
                      </a:cxn>
                      <a:cxn ang="0">
                        <a:pos x="1209" y="95"/>
                      </a:cxn>
                      <a:cxn ang="0">
                        <a:pos x="1293" y="95"/>
                      </a:cxn>
                    </a:cxnLst>
                    <a:rect l="0" t="0" r="r" b="b"/>
                    <a:pathLst>
                      <a:path w="1293" h="192">
                        <a:moveTo>
                          <a:pt x="0" y="95"/>
                        </a:moveTo>
                        <a:lnTo>
                          <a:pt x="78" y="95"/>
                        </a:lnTo>
                        <a:lnTo>
                          <a:pt x="166" y="0"/>
                        </a:lnTo>
                        <a:lnTo>
                          <a:pt x="356" y="192"/>
                        </a:lnTo>
                        <a:lnTo>
                          <a:pt x="552" y="2"/>
                        </a:lnTo>
                        <a:lnTo>
                          <a:pt x="742" y="192"/>
                        </a:lnTo>
                        <a:lnTo>
                          <a:pt x="932" y="2"/>
                        </a:lnTo>
                        <a:lnTo>
                          <a:pt x="1124" y="192"/>
                        </a:lnTo>
                        <a:lnTo>
                          <a:pt x="1209" y="95"/>
                        </a:lnTo>
                        <a:lnTo>
                          <a:pt x="1293" y="95"/>
                        </a:lnTo>
                      </a:path>
                    </a:pathLst>
                  </a:custGeom>
                  <a:noFill/>
                  <a:ln w="38100" cap="flat" cmpd="sng">
                    <a:solidFill>
                      <a:schemeClr val="accent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sp>
              <p:nvSpPr>
                <p:cNvPr id="1909802" name="Text Box 42"/>
                <p:cNvSpPr txBox="1">
                  <a:spLocks noChangeArrowheads="1"/>
                </p:cNvSpPr>
                <p:nvPr/>
              </p:nvSpPr>
              <p:spPr bwMode="auto">
                <a:xfrm rot="-21526809">
                  <a:off x="3282" y="850"/>
                  <a:ext cx="430" cy="3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:r>
                    <a:rPr lang="en-US" sz="2200" b="1">
                      <a:solidFill>
                        <a:srgbClr val="00DFCA"/>
                      </a:solidFill>
                    </a:rPr>
                    <a:t>R</a:t>
                  </a:r>
                  <a:r>
                    <a:rPr lang="en-US" sz="2200" b="1" baseline="-25000">
                      <a:solidFill>
                        <a:srgbClr val="00DFCA"/>
                      </a:solidFill>
                    </a:rPr>
                    <a:t>5</a:t>
                  </a:r>
                  <a:endParaRPr lang="en-US" b="1">
                    <a:solidFill>
                      <a:srgbClr val="00DFCA"/>
                    </a:solidFill>
                  </a:endParaRPr>
                </a:p>
              </p:txBody>
            </p:sp>
          </p:grpSp>
          <p:grpSp>
            <p:nvGrpSpPr>
              <p:cNvPr id="13" name="Group 43"/>
              <p:cNvGrpSpPr>
                <a:grpSpLocks/>
              </p:cNvGrpSpPr>
              <p:nvPr/>
            </p:nvGrpSpPr>
            <p:grpSpPr bwMode="auto">
              <a:xfrm>
                <a:off x="4042" y="169"/>
                <a:ext cx="948" cy="447"/>
                <a:chOff x="2984" y="746"/>
                <a:chExt cx="948" cy="447"/>
              </a:xfrm>
            </p:grpSpPr>
            <p:sp>
              <p:nvSpPr>
                <p:cNvPr id="1909804" name="Line 44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2984" y="797"/>
                  <a:ext cx="948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CA"/>
                </a:p>
              </p:txBody>
            </p:sp>
            <p:grpSp>
              <p:nvGrpSpPr>
                <p:cNvPr id="14" name="Group 45"/>
                <p:cNvGrpSpPr>
                  <a:grpSpLocks/>
                </p:cNvGrpSpPr>
                <p:nvPr/>
              </p:nvGrpSpPr>
              <p:grpSpPr bwMode="auto">
                <a:xfrm rot="-21600000">
                  <a:off x="3214" y="746"/>
                  <a:ext cx="430" cy="90"/>
                  <a:chOff x="3655" y="3265"/>
                  <a:chExt cx="468" cy="133"/>
                </a:xfrm>
              </p:grpSpPr>
              <p:sp>
                <p:nvSpPr>
                  <p:cNvPr id="1909806" name="Rectangle 46"/>
                  <p:cNvSpPr>
                    <a:spLocks noChangeArrowheads="1"/>
                  </p:cNvSpPr>
                  <p:nvPr/>
                </p:nvSpPr>
                <p:spPr bwMode="white">
                  <a:xfrm>
                    <a:off x="3690" y="3285"/>
                    <a:ext cx="396" cy="92"/>
                  </a:xfrm>
                  <a:prstGeom prst="rect">
                    <a:avLst/>
                  </a:prstGeom>
                  <a:solidFill>
                    <a:srgbClr val="000089"/>
                  </a:solidFill>
                  <a:ln w="190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909807" name="Rectangle 47"/>
                  <p:cNvSpPr>
                    <a:spLocks noChangeArrowheads="1"/>
                  </p:cNvSpPr>
                  <p:nvPr/>
                </p:nvSpPr>
                <p:spPr bwMode="white">
                  <a:xfrm>
                    <a:off x="3694" y="3285"/>
                    <a:ext cx="396" cy="92"/>
                  </a:xfrm>
                  <a:prstGeom prst="rect">
                    <a:avLst/>
                  </a:prstGeom>
                  <a:solidFill>
                    <a:srgbClr val="000080"/>
                  </a:solidFill>
                  <a:ln w="190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909808" name="Freeform 48"/>
                  <p:cNvSpPr>
                    <a:spLocks/>
                  </p:cNvSpPr>
                  <p:nvPr/>
                </p:nvSpPr>
                <p:spPr bwMode="auto">
                  <a:xfrm>
                    <a:off x="3655" y="3265"/>
                    <a:ext cx="468" cy="133"/>
                  </a:xfrm>
                  <a:custGeom>
                    <a:avLst/>
                    <a:gdLst/>
                    <a:ahLst/>
                    <a:cxnLst>
                      <a:cxn ang="0">
                        <a:pos x="0" y="95"/>
                      </a:cxn>
                      <a:cxn ang="0">
                        <a:pos x="78" y="95"/>
                      </a:cxn>
                      <a:cxn ang="0">
                        <a:pos x="166" y="0"/>
                      </a:cxn>
                      <a:cxn ang="0">
                        <a:pos x="356" y="192"/>
                      </a:cxn>
                      <a:cxn ang="0">
                        <a:pos x="552" y="2"/>
                      </a:cxn>
                      <a:cxn ang="0">
                        <a:pos x="742" y="192"/>
                      </a:cxn>
                      <a:cxn ang="0">
                        <a:pos x="932" y="2"/>
                      </a:cxn>
                      <a:cxn ang="0">
                        <a:pos x="1124" y="192"/>
                      </a:cxn>
                      <a:cxn ang="0">
                        <a:pos x="1209" y="95"/>
                      </a:cxn>
                      <a:cxn ang="0">
                        <a:pos x="1293" y="95"/>
                      </a:cxn>
                    </a:cxnLst>
                    <a:rect l="0" t="0" r="r" b="b"/>
                    <a:pathLst>
                      <a:path w="1293" h="192">
                        <a:moveTo>
                          <a:pt x="0" y="95"/>
                        </a:moveTo>
                        <a:lnTo>
                          <a:pt x="78" y="95"/>
                        </a:lnTo>
                        <a:lnTo>
                          <a:pt x="166" y="0"/>
                        </a:lnTo>
                        <a:lnTo>
                          <a:pt x="356" y="192"/>
                        </a:lnTo>
                        <a:lnTo>
                          <a:pt x="552" y="2"/>
                        </a:lnTo>
                        <a:lnTo>
                          <a:pt x="742" y="192"/>
                        </a:lnTo>
                        <a:lnTo>
                          <a:pt x="932" y="2"/>
                        </a:lnTo>
                        <a:lnTo>
                          <a:pt x="1124" y="192"/>
                        </a:lnTo>
                        <a:lnTo>
                          <a:pt x="1209" y="95"/>
                        </a:lnTo>
                        <a:lnTo>
                          <a:pt x="1293" y="95"/>
                        </a:lnTo>
                      </a:path>
                    </a:pathLst>
                  </a:custGeom>
                  <a:noFill/>
                  <a:ln w="38100" cap="flat" cmpd="sng">
                    <a:solidFill>
                      <a:schemeClr val="accent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sp>
              <p:nvSpPr>
                <p:cNvPr id="1909809" name="Text Box 49"/>
                <p:cNvSpPr txBox="1">
                  <a:spLocks noChangeArrowheads="1"/>
                </p:cNvSpPr>
                <p:nvPr/>
              </p:nvSpPr>
              <p:spPr bwMode="auto">
                <a:xfrm rot="-21526809">
                  <a:off x="3283" y="852"/>
                  <a:ext cx="429" cy="3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:r>
                    <a:rPr lang="en-US" sz="2200" b="1">
                      <a:solidFill>
                        <a:srgbClr val="00DFCA"/>
                      </a:solidFill>
                    </a:rPr>
                    <a:t>R</a:t>
                  </a:r>
                  <a:r>
                    <a:rPr lang="en-US" sz="2200" b="1" baseline="-25000">
                      <a:solidFill>
                        <a:srgbClr val="00DFCA"/>
                      </a:solidFill>
                    </a:rPr>
                    <a:t>4</a:t>
                  </a:r>
                  <a:endParaRPr lang="en-US" b="1">
                    <a:solidFill>
                      <a:srgbClr val="00DFCA"/>
                    </a:solidFill>
                  </a:endParaRPr>
                </a:p>
              </p:txBody>
            </p:sp>
          </p:grpSp>
        </p:grpSp>
        <p:sp>
          <p:nvSpPr>
            <p:cNvPr id="1909810" name="Line 50"/>
            <p:cNvSpPr>
              <a:spLocks noChangeShapeType="1"/>
            </p:cNvSpPr>
            <p:nvPr/>
          </p:nvSpPr>
          <p:spPr bwMode="auto">
            <a:xfrm>
              <a:off x="1707" y="3498"/>
              <a:ext cx="363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909811" name="Line 51"/>
            <p:cNvSpPr>
              <a:spLocks noChangeShapeType="1"/>
            </p:cNvSpPr>
            <p:nvPr/>
          </p:nvSpPr>
          <p:spPr bwMode="auto">
            <a:xfrm flipV="1">
              <a:off x="2935" y="2561"/>
              <a:ext cx="56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909812" name="Line 52"/>
            <p:cNvSpPr>
              <a:spLocks noChangeShapeType="1"/>
            </p:cNvSpPr>
            <p:nvPr/>
          </p:nvSpPr>
          <p:spPr bwMode="auto">
            <a:xfrm flipV="1">
              <a:off x="5215" y="2566"/>
              <a:ext cx="1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909813" name="Line 53"/>
            <p:cNvSpPr>
              <a:spLocks noChangeShapeType="1"/>
            </p:cNvSpPr>
            <p:nvPr/>
          </p:nvSpPr>
          <p:spPr bwMode="auto">
            <a:xfrm flipV="1">
              <a:off x="1686" y="2564"/>
              <a:ext cx="2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909814" name="Line 54"/>
            <p:cNvSpPr>
              <a:spLocks noChangeShapeType="1"/>
            </p:cNvSpPr>
            <p:nvPr/>
          </p:nvSpPr>
          <p:spPr bwMode="auto">
            <a:xfrm rot="16200000" flipV="1">
              <a:off x="1480" y="2779"/>
              <a:ext cx="4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909815" name="Line 55"/>
            <p:cNvSpPr>
              <a:spLocks noChangeShapeType="1"/>
            </p:cNvSpPr>
            <p:nvPr/>
          </p:nvSpPr>
          <p:spPr bwMode="auto">
            <a:xfrm rot="16200000" flipV="1">
              <a:off x="1520" y="3325"/>
              <a:ext cx="3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909816" name="Line 56"/>
            <p:cNvSpPr>
              <a:spLocks noChangeShapeType="1"/>
            </p:cNvSpPr>
            <p:nvPr/>
          </p:nvSpPr>
          <p:spPr bwMode="auto">
            <a:xfrm rot="16200000" flipV="1">
              <a:off x="4854" y="3020"/>
              <a:ext cx="9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909817" name="Rectangle 57"/>
          <p:cNvSpPr>
            <a:spLocks noChangeArrowheads="1"/>
          </p:cNvSpPr>
          <p:nvPr/>
        </p:nvSpPr>
        <p:spPr bwMode="auto">
          <a:xfrm>
            <a:off x="4960938" y="565150"/>
            <a:ext cx="4183062" cy="252888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</a:rPr>
              <a:t>1)  </a:t>
            </a:r>
            <a:r>
              <a:rPr lang="en-US" sz="2000" b="1" i="1">
                <a:solidFill>
                  <a:schemeClr val="tx2"/>
                </a:solidFill>
              </a:rPr>
              <a:t>R</a:t>
            </a:r>
            <a:r>
              <a:rPr lang="en-US" sz="2000" b="1" i="1" baseline="-25000">
                <a:solidFill>
                  <a:schemeClr val="tx2"/>
                </a:solidFill>
              </a:rPr>
              <a:t>1</a:t>
            </a:r>
            <a:r>
              <a:rPr lang="en-US" sz="2000" b="1">
                <a:solidFill>
                  <a:schemeClr val="tx2"/>
                </a:solidFill>
              </a:rPr>
              <a:t> </a:t>
            </a:r>
            <a:endParaRPr lang="en-US" sz="2000" b="1" baseline="-25000">
              <a:solidFill>
                <a:schemeClr val="tx2"/>
              </a:solidFill>
            </a:endParaRP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</a:rPr>
              <a:t>2)  both </a:t>
            </a:r>
            <a:r>
              <a:rPr lang="en-US" sz="2000" b="1" i="1">
                <a:solidFill>
                  <a:schemeClr val="tx2"/>
                </a:solidFill>
              </a:rPr>
              <a:t>R</a:t>
            </a:r>
            <a:r>
              <a:rPr lang="en-US" sz="2000" b="1" i="1" baseline="-25000">
                <a:solidFill>
                  <a:schemeClr val="tx2"/>
                </a:solidFill>
              </a:rPr>
              <a:t>1</a:t>
            </a:r>
            <a:r>
              <a:rPr lang="en-US" sz="2000" b="1">
                <a:solidFill>
                  <a:schemeClr val="tx2"/>
                </a:solidFill>
              </a:rPr>
              <a:t>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sz="2000" b="1" i="1">
                <a:solidFill>
                  <a:schemeClr val="tx2"/>
                </a:solidFill>
              </a:rPr>
              <a:t>R</a:t>
            </a:r>
            <a:r>
              <a:rPr lang="en-US" sz="2000" b="1" i="1" baseline="-25000">
                <a:solidFill>
                  <a:schemeClr val="tx2"/>
                </a:solidFill>
              </a:rPr>
              <a:t>2</a:t>
            </a:r>
            <a:r>
              <a:rPr lang="en-US" sz="2000" b="1" baseline="-25000">
                <a:solidFill>
                  <a:schemeClr val="tx2"/>
                </a:solidFill>
              </a:rPr>
              <a:t> </a:t>
            </a:r>
            <a:r>
              <a:rPr lang="en-US" sz="2000" b="1">
                <a:solidFill>
                  <a:schemeClr val="tx2"/>
                </a:solidFill>
              </a:rPr>
              <a:t> equally </a:t>
            </a:r>
            <a:endParaRPr lang="en-US" sz="2000" b="1" baseline="-25000">
              <a:solidFill>
                <a:schemeClr val="tx2"/>
              </a:solidFill>
            </a:endParaRP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</a:rPr>
              <a:t>3)  </a:t>
            </a:r>
            <a:r>
              <a:rPr lang="en-US" sz="2000" b="1" i="1">
                <a:solidFill>
                  <a:schemeClr val="tx2"/>
                </a:solidFill>
              </a:rPr>
              <a:t>R</a:t>
            </a:r>
            <a:r>
              <a:rPr lang="en-US" sz="2000" b="1" i="1" baseline="-25000">
                <a:solidFill>
                  <a:schemeClr val="tx2"/>
                </a:solidFill>
              </a:rPr>
              <a:t>3</a:t>
            </a:r>
            <a:r>
              <a:rPr lang="en-US" sz="2000" b="1">
                <a:solidFill>
                  <a:schemeClr val="tx2"/>
                </a:solidFill>
              </a:rPr>
              <a:t>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sz="2000" b="1" i="1">
                <a:solidFill>
                  <a:schemeClr val="tx2"/>
                </a:solidFill>
              </a:rPr>
              <a:t>R</a:t>
            </a:r>
            <a:r>
              <a:rPr lang="en-US" sz="2000" b="1" i="1" baseline="-25000">
                <a:solidFill>
                  <a:schemeClr val="tx2"/>
                </a:solidFill>
              </a:rPr>
              <a:t>4</a:t>
            </a:r>
            <a:endParaRPr lang="en-US" sz="2000" b="1" i="1">
              <a:solidFill>
                <a:schemeClr val="tx2"/>
              </a:solidFill>
              <a:sym typeface="Symbol" pitchFamily="18" charset="2"/>
            </a:endParaRP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4)  </a:t>
            </a:r>
            <a:r>
              <a:rPr lang="en-US" sz="2000" b="1" i="1">
                <a:solidFill>
                  <a:schemeClr val="tx2"/>
                </a:solidFill>
              </a:rPr>
              <a:t>R</a:t>
            </a:r>
            <a:r>
              <a:rPr lang="en-US" sz="2000" b="1" i="1" baseline="-25000">
                <a:solidFill>
                  <a:schemeClr val="tx2"/>
                </a:solidFill>
              </a:rPr>
              <a:t>5</a:t>
            </a: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</a:rPr>
              <a:t>5)  all the same</a:t>
            </a:r>
            <a:endParaRPr lang="en-US" sz="2000" b="1" baseline="-250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5218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45219" name="Rectangle 3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2)</a:t>
            </a:r>
            <a:r>
              <a:rPr lang="en-US" sz="2800" i="1" dirty="0">
                <a:solidFill>
                  <a:srgbClr val="000000"/>
                </a:solidFill>
                <a:effectLst/>
              </a:rPr>
              <a:t>	</a:t>
            </a:r>
            <a:r>
              <a:rPr lang="en-US" sz="2800" dirty="0" smtClean="0">
                <a:solidFill>
                  <a:schemeClr val="accent2"/>
                </a:solidFill>
              </a:rPr>
              <a:t>Dimmer 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1545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2088" y="1225550"/>
            <a:ext cx="4546600" cy="1600200"/>
          </a:xfrm>
          <a:noFill/>
          <a:ln/>
        </p:spPr>
        <p:txBody>
          <a:bodyPr/>
          <a:lstStyle/>
          <a:p>
            <a:pPr marL="401638" indent="-401638">
              <a:lnSpc>
                <a:spcPct val="15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When you rotate the knob of a light dimmer, what is being changed in the electric circuit?</a:t>
            </a:r>
          </a:p>
        </p:txBody>
      </p:sp>
      <p:sp>
        <p:nvSpPr>
          <p:cNvPr id="1545221" name="Rectangle 5"/>
          <p:cNvSpPr>
            <a:spLocks noChangeArrowheads="1"/>
          </p:cNvSpPr>
          <p:nvPr/>
        </p:nvSpPr>
        <p:spPr bwMode="auto">
          <a:xfrm>
            <a:off x="5130800" y="865188"/>
            <a:ext cx="3627438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/>
              <a:t>1)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/>
              <a:t>the power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/>
              <a:t>2)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/>
              <a:t>the current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/>
              <a:t>3)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/>
              <a:t>the voltage</a:t>
            </a: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/>
              <a:t>4)   both (1) and (2)</a:t>
            </a: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/>
              <a:t>5)   both (2) and 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1810" name="AutoShape 2"/>
          <p:cNvSpPr>
            <a:spLocks noChangeArrowheads="1"/>
          </p:cNvSpPr>
          <p:nvPr/>
        </p:nvSpPr>
        <p:spPr bwMode="auto">
          <a:xfrm>
            <a:off x="0" y="3246438"/>
            <a:ext cx="4037013" cy="36115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911811" name="Rectangle 3"/>
          <p:cNvSpPr>
            <a:spLocks noChangeArrowheads="1"/>
          </p:cNvSpPr>
          <p:nvPr/>
        </p:nvSpPr>
        <p:spPr bwMode="auto">
          <a:xfrm>
            <a:off x="0" y="3286125"/>
            <a:ext cx="409892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The same current must flow through left and right combinations of resistors.   On the LEFT, the current splits equally, so </a:t>
            </a:r>
            <a:r>
              <a:rPr lang="en-US" sz="20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000" b="1" i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sz="20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000" b="1" i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000" b="1">
                <a:solidFill>
                  <a:schemeClr val="bg2"/>
                </a:solidFill>
              </a:rPr>
              <a:t>.  On the RIGHT, more current will go through </a:t>
            </a:r>
            <a:r>
              <a:rPr lang="en-US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sz="20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sz="2000" b="1">
                <a:solidFill>
                  <a:schemeClr val="bg2"/>
                </a:solidFill>
              </a:rPr>
              <a:t> than </a:t>
            </a:r>
            <a:r>
              <a:rPr lang="en-US" sz="20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sz="2000" b="1" i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000" b="1">
                <a:solidFill>
                  <a:srgbClr val="0000FF"/>
                </a:solidFill>
              </a:rPr>
              <a:t> </a:t>
            </a:r>
            <a:r>
              <a:rPr lang="en-US" sz="2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</a:t>
            </a:r>
            <a:r>
              <a:rPr lang="en-US" sz="20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sz="2000" b="1" i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000" b="1">
                <a:solidFill>
                  <a:schemeClr val="bg2"/>
                </a:solidFill>
              </a:rPr>
              <a:t> since the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branch containing </a:t>
            </a:r>
            <a:r>
              <a:rPr lang="en-US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sz="20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has less resistance</a:t>
            </a:r>
            <a:r>
              <a:rPr lang="en-US" sz="2000" b="1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1911812" name="AutoShape 4"/>
          <p:cNvSpPr>
            <a:spLocks noChangeArrowheads="1"/>
          </p:cNvSpPr>
          <p:nvPr/>
        </p:nvSpPr>
        <p:spPr bwMode="auto">
          <a:xfrm>
            <a:off x="0" y="0"/>
            <a:ext cx="9144000" cy="319405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11813" name="Rectangle 5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15)</a:t>
            </a:r>
            <a:r>
              <a:rPr lang="en-US" sz="2800" i="1" dirty="0">
                <a:solidFill>
                  <a:srgbClr val="000000"/>
                </a:solidFill>
                <a:effectLst/>
              </a:rPr>
              <a:t>	</a:t>
            </a:r>
            <a:r>
              <a:rPr lang="en-US" sz="2800" dirty="0">
                <a:solidFill>
                  <a:schemeClr val="accent2"/>
                </a:solidFill>
                <a:effectLst/>
              </a:rPr>
              <a:t>Even More C</a:t>
            </a:r>
            <a:r>
              <a:rPr lang="en-US" sz="2800" dirty="0">
                <a:solidFill>
                  <a:schemeClr val="accent2"/>
                </a:solidFill>
              </a:rPr>
              <a:t>ircuits</a:t>
            </a:r>
          </a:p>
        </p:txBody>
      </p:sp>
      <p:sp>
        <p:nvSpPr>
          <p:cNvPr id="1911814" name="Oval 6"/>
          <p:cNvSpPr>
            <a:spLocks noChangeArrowheads="1"/>
          </p:cNvSpPr>
          <p:nvPr/>
        </p:nvSpPr>
        <p:spPr bwMode="auto">
          <a:xfrm>
            <a:off x="4783138" y="2174875"/>
            <a:ext cx="1660525" cy="455613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911815" name="Rectangle 7"/>
          <p:cNvSpPr>
            <a:spLocks noChangeArrowheads="1"/>
          </p:cNvSpPr>
          <p:nvPr/>
        </p:nvSpPr>
        <p:spPr bwMode="auto">
          <a:xfrm>
            <a:off x="4960938" y="565150"/>
            <a:ext cx="4183062" cy="252888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</a:rPr>
              <a:t>1)  </a:t>
            </a:r>
            <a:r>
              <a:rPr lang="en-US" sz="2000" b="1" i="1">
                <a:solidFill>
                  <a:schemeClr val="tx2"/>
                </a:solidFill>
              </a:rPr>
              <a:t>R</a:t>
            </a:r>
            <a:r>
              <a:rPr lang="en-US" sz="2000" b="1" i="1" baseline="-25000">
                <a:solidFill>
                  <a:schemeClr val="tx2"/>
                </a:solidFill>
              </a:rPr>
              <a:t>1</a:t>
            </a:r>
            <a:r>
              <a:rPr lang="en-US" sz="2000" b="1">
                <a:solidFill>
                  <a:schemeClr val="tx2"/>
                </a:solidFill>
              </a:rPr>
              <a:t> </a:t>
            </a:r>
            <a:endParaRPr lang="en-US" sz="2000" b="1" baseline="-25000">
              <a:solidFill>
                <a:schemeClr val="tx2"/>
              </a:solidFill>
            </a:endParaRP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</a:rPr>
              <a:t>2)  both </a:t>
            </a:r>
            <a:r>
              <a:rPr lang="en-US" sz="2000" b="1" i="1">
                <a:solidFill>
                  <a:schemeClr val="tx2"/>
                </a:solidFill>
              </a:rPr>
              <a:t>R</a:t>
            </a:r>
            <a:r>
              <a:rPr lang="en-US" sz="2000" b="1" i="1" baseline="-25000">
                <a:solidFill>
                  <a:schemeClr val="tx2"/>
                </a:solidFill>
              </a:rPr>
              <a:t>1</a:t>
            </a:r>
            <a:r>
              <a:rPr lang="en-US" sz="2000" b="1">
                <a:solidFill>
                  <a:schemeClr val="tx2"/>
                </a:solidFill>
              </a:rPr>
              <a:t>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sz="2000" b="1" i="1">
                <a:solidFill>
                  <a:schemeClr val="tx2"/>
                </a:solidFill>
              </a:rPr>
              <a:t>R</a:t>
            </a:r>
            <a:r>
              <a:rPr lang="en-US" sz="2000" b="1" i="1" baseline="-25000">
                <a:solidFill>
                  <a:schemeClr val="tx2"/>
                </a:solidFill>
              </a:rPr>
              <a:t>2</a:t>
            </a:r>
            <a:r>
              <a:rPr lang="en-US" sz="2000" b="1" baseline="-25000">
                <a:solidFill>
                  <a:schemeClr val="tx2"/>
                </a:solidFill>
              </a:rPr>
              <a:t> </a:t>
            </a:r>
            <a:r>
              <a:rPr lang="en-US" sz="2000" b="1">
                <a:solidFill>
                  <a:schemeClr val="tx2"/>
                </a:solidFill>
              </a:rPr>
              <a:t> equally </a:t>
            </a:r>
            <a:endParaRPr lang="en-US" sz="2000" b="1" baseline="-25000">
              <a:solidFill>
                <a:schemeClr val="tx2"/>
              </a:solidFill>
            </a:endParaRP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</a:rPr>
              <a:t>3)  </a:t>
            </a:r>
            <a:r>
              <a:rPr lang="en-US" sz="2000" b="1" i="1">
                <a:solidFill>
                  <a:schemeClr val="tx2"/>
                </a:solidFill>
              </a:rPr>
              <a:t>R</a:t>
            </a:r>
            <a:r>
              <a:rPr lang="en-US" sz="2000" b="1" i="1" baseline="-25000">
                <a:solidFill>
                  <a:schemeClr val="tx2"/>
                </a:solidFill>
              </a:rPr>
              <a:t>3</a:t>
            </a:r>
            <a:r>
              <a:rPr lang="en-US" sz="2000" b="1">
                <a:solidFill>
                  <a:schemeClr val="tx2"/>
                </a:solidFill>
              </a:rPr>
              <a:t> 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sz="2000" b="1" i="1">
                <a:solidFill>
                  <a:schemeClr val="tx2"/>
                </a:solidFill>
              </a:rPr>
              <a:t>R</a:t>
            </a:r>
            <a:r>
              <a:rPr lang="en-US" sz="2000" b="1" i="1" baseline="-25000">
                <a:solidFill>
                  <a:schemeClr val="tx2"/>
                </a:solidFill>
              </a:rPr>
              <a:t>4</a:t>
            </a:r>
            <a:endParaRPr lang="en-US" sz="2000" b="1" i="1">
              <a:solidFill>
                <a:schemeClr val="tx2"/>
              </a:solidFill>
              <a:sym typeface="Symbol" pitchFamily="18" charset="2"/>
            </a:endParaRP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4)  </a:t>
            </a:r>
            <a:r>
              <a:rPr lang="en-US" sz="2000" b="1" i="1">
                <a:solidFill>
                  <a:schemeClr val="tx2"/>
                </a:solidFill>
              </a:rPr>
              <a:t>R</a:t>
            </a:r>
            <a:r>
              <a:rPr lang="en-US" sz="2000" b="1" i="1" baseline="-25000">
                <a:solidFill>
                  <a:schemeClr val="tx2"/>
                </a:solidFill>
              </a:rPr>
              <a:t>5</a:t>
            </a:r>
          </a:p>
          <a:p>
            <a:pPr>
              <a:lnSpc>
                <a:spcPct val="160000"/>
              </a:lnSpc>
            </a:pPr>
            <a:r>
              <a:rPr lang="en-US" sz="2000" b="1">
                <a:solidFill>
                  <a:schemeClr val="tx2"/>
                </a:solidFill>
              </a:rPr>
              <a:t>5)  all the same</a:t>
            </a:r>
            <a:endParaRPr lang="en-US" sz="2000" b="1" baseline="-25000">
              <a:solidFill>
                <a:schemeClr val="tx2"/>
              </a:solidFill>
            </a:endParaRPr>
          </a:p>
        </p:txBody>
      </p:sp>
      <p:sp>
        <p:nvSpPr>
          <p:cNvPr id="1911816" name="Rectangle 8"/>
          <p:cNvSpPr>
            <a:spLocks noChangeArrowheads="1"/>
          </p:cNvSpPr>
          <p:nvPr/>
        </p:nvSpPr>
        <p:spPr bwMode="auto">
          <a:xfrm>
            <a:off x="311150" y="855663"/>
            <a:ext cx="4187825" cy="195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	Which resistor has the greatest current going through it?  Assume that all the resistors are equal.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040188" y="3970338"/>
            <a:ext cx="5103812" cy="1852612"/>
            <a:chOff x="1190" y="2175"/>
            <a:chExt cx="4453" cy="1603"/>
          </a:xfrm>
        </p:grpSpPr>
        <p:sp>
          <p:nvSpPr>
            <p:cNvPr id="1911818" name="Rectangle 10"/>
            <p:cNvSpPr>
              <a:spLocks noChangeArrowheads="1"/>
            </p:cNvSpPr>
            <p:nvPr/>
          </p:nvSpPr>
          <p:spPr bwMode="auto">
            <a:xfrm>
              <a:off x="1190" y="2175"/>
              <a:ext cx="4453" cy="160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11819" name="Text Box 11"/>
            <p:cNvSpPr txBox="1">
              <a:spLocks noChangeArrowheads="1"/>
            </p:cNvSpPr>
            <p:nvPr/>
          </p:nvSpPr>
          <p:spPr bwMode="auto">
            <a:xfrm>
              <a:off x="1274" y="2957"/>
              <a:ext cx="384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chemeClr val="accent1"/>
                  </a:solidFill>
                </a:rPr>
                <a:t> </a:t>
              </a:r>
              <a:r>
                <a:rPr lang="en-US" sz="2200" b="1" i="1">
                  <a:solidFill>
                    <a:schemeClr val="accent1"/>
                  </a:solidFill>
                </a:rPr>
                <a:t>V</a:t>
              </a:r>
              <a:endParaRPr lang="en-US" sz="2000" b="1" i="1">
                <a:solidFill>
                  <a:schemeClr val="accent1"/>
                </a:solidFill>
              </a:endParaRPr>
            </a:p>
          </p:txBody>
        </p:sp>
        <p:sp>
          <p:nvSpPr>
            <p:cNvPr id="1911820" name="Rectangle 12"/>
            <p:cNvSpPr>
              <a:spLocks noChangeArrowheads="1"/>
            </p:cNvSpPr>
            <p:nvPr/>
          </p:nvSpPr>
          <p:spPr bwMode="gray">
            <a:xfrm rot="-5400000">
              <a:off x="1678" y="2991"/>
              <a:ext cx="76" cy="156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11821" name="Line 13"/>
            <p:cNvSpPr>
              <a:spLocks noChangeShapeType="1"/>
            </p:cNvSpPr>
            <p:nvPr/>
          </p:nvSpPr>
          <p:spPr bwMode="auto">
            <a:xfrm rot="-5400000">
              <a:off x="1715" y="3047"/>
              <a:ext cx="0" cy="156"/>
            </a:xfrm>
            <a:prstGeom prst="line">
              <a:avLst/>
            </a:prstGeom>
            <a:noFill/>
            <a:ln w="952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11822" name="Line 14"/>
            <p:cNvSpPr>
              <a:spLocks noChangeShapeType="1"/>
            </p:cNvSpPr>
            <p:nvPr/>
          </p:nvSpPr>
          <p:spPr bwMode="auto">
            <a:xfrm rot="-5400000">
              <a:off x="1715" y="2873"/>
              <a:ext cx="0" cy="27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1954" y="2312"/>
              <a:ext cx="967" cy="837"/>
              <a:chOff x="1922" y="154"/>
              <a:chExt cx="967" cy="837"/>
            </a:xfrm>
          </p:grpSpPr>
          <p:sp>
            <p:nvSpPr>
              <p:cNvPr id="1911824" name="Rectangle 16"/>
              <p:cNvSpPr>
                <a:spLocks noChangeArrowheads="1"/>
              </p:cNvSpPr>
              <p:nvPr/>
            </p:nvSpPr>
            <p:spPr bwMode="auto">
              <a:xfrm rot="-5400000">
                <a:off x="2201" y="-73"/>
                <a:ext cx="397" cy="95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CA"/>
              </a:p>
            </p:txBody>
          </p:sp>
          <p:grpSp>
            <p:nvGrpSpPr>
              <p:cNvPr id="4" name="Group 17"/>
              <p:cNvGrpSpPr>
                <a:grpSpLocks/>
              </p:cNvGrpSpPr>
              <p:nvPr/>
            </p:nvGrpSpPr>
            <p:grpSpPr bwMode="auto">
              <a:xfrm>
                <a:off x="1932" y="154"/>
                <a:ext cx="948" cy="445"/>
                <a:chOff x="2984" y="746"/>
                <a:chExt cx="948" cy="445"/>
              </a:xfrm>
            </p:grpSpPr>
            <p:sp>
              <p:nvSpPr>
                <p:cNvPr id="1911826" name="Line 18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2984" y="797"/>
                  <a:ext cx="948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CA"/>
                </a:p>
              </p:txBody>
            </p:sp>
            <p:grpSp>
              <p:nvGrpSpPr>
                <p:cNvPr id="5" name="Group 19"/>
                <p:cNvGrpSpPr>
                  <a:grpSpLocks/>
                </p:cNvGrpSpPr>
                <p:nvPr/>
              </p:nvGrpSpPr>
              <p:grpSpPr bwMode="auto">
                <a:xfrm rot="-21600000">
                  <a:off x="3214" y="746"/>
                  <a:ext cx="430" cy="90"/>
                  <a:chOff x="3655" y="3265"/>
                  <a:chExt cx="468" cy="133"/>
                </a:xfrm>
              </p:grpSpPr>
              <p:sp>
                <p:nvSpPr>
                  <p:cNvPr id="1911828" name="Rectangle 20"/>
                  <p:cNvSpPr>
                    <a:spLocks noChangeArrowheads="1"/>
                  </p:cNvSpPr>
                  <p:nvPr/>
                </p:nvSpPr>
                <p:spPr bwMode="white">
                  <a:xfrm>
                    <a:off x="3690" y="3285"/>
                    <a:ext cx="396" cy="92"/>
                  </a:xfrm>
                  <a:prstGeom prst="rect">
                    <a:avLst/>
                  </a:prstGeom>
                  <a:solidFill>
                    <a:srgbClr val="000089"/>
                  </a:solidFill>
                  <a:ln w="190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911829" name="Rectangle 21"/>
                  <p:cNvSpPr>
                    <a:spLocks noChangeArrowheads="1"/>
                  </p:cNvSpPr>
                  <p:nvPr/>
                </p:nvSpPr>
                <p:spPr bwMode="white">
                  <a:xfrm>
                    <a:off x="3694" y="3285"/>
                    <a:ext cx="396" cy="92"/>
                  </a:xfrm>
                  <a:prstGeom prst="rect">
                    <a:avLst/>
                  </a:prstGeom>
                  <a:solidFill>
                    <a:srgbClr val="000080"/>
                  </a:solidFill>
                  <a:ln w="190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911830" name="Freeform 22"/>
                  <p:cNvSpPr>
                    <a:spLocks/>
                  </p:cNvSpPr>
                  <p:nvPr/>
                </p:nvSpPr>
                <p:spPr bwMode="auto">
                  <a:xfrm>
                    <a:off x="3655" y="3265"/>
                    <a:ext cx="468" cy="133"/>
                  </a:xfrm>
                  <a:custGeom>
                    <a:avLst/>
                    <a:gdLst/>
                    <a:ahLst/>
                    <a:cxnLst>
                      <a:cxn ang="0">
                        <a:pos x="0" y="95"/>
                      </a:cxn>
                      <a:cxn ang="0">
                        <a:pos x="78" y="95"/>
                      </a:cxn>
                      <a:cxn ang="0">
                        <a:pos x="166" y="0"/>
                      </a:cxn>
                      <a:cxn ang="0">
                        <a:pos x="356" y="192"/>
                      </a:cxn>
                      <a:cxn ang="0">
                        <a:pos x="552" y="2"/>
                      </a:cxn>
                      <a:cxn ang="0">
                        <a:pos x="742" y="192"/>
                      </a:cxn>
                      <a:cxn ang="0">
                        <a:pos x="932" y="2"/>
                      </a:cxn>
                      <a:cxn ang="0">
                        <a:pos x="1124" y="192"/>
                      </a:cxn>
                      <a:cxn ang="0">
                        <a:pos x="1209" y="95"/>
                      </a:cxn>
                      <a:cxn ang="0">
                        <a:pos x="1293" y="95"/>
                      </a:cxn>
                    </a:cxnLst>
                    <a:rect l="0" t="0" r="r" b="b"/>
                    <a:pathLst>
                      <a:path w="1293" h="192">
                        <a:moveTo>
                          <a:pt x="0" y="95"/>
                        </a:moveTo>
                        <a:lnTo>
                          <a:pt x="78" y="95"/>
                        </a:lnTo>
                        <a:lnTo>
                          <a:pt x="166" y="0"/>
                        </a:lnTo>
                        <a:lnTo>
                          <a:pt x="356" y="192"/>
                        </a:lnTo>
                        <a:lnTo>
                          <a:pt x="552" y="2"/>
                        </a:lnTo>
                        <a:lnTo>
                          <a:pt x="742" y="192"/>
                        </a:lnTo>
                        <a:lnTo>
                          <a:pt x="932" y="2"/>
                        </a:lnTo>
                        <a:lnTo>
                          <a:pt x="1124" y="192"/>
                        </a:lnTo>
                        <a:lnTo>
                          <a:pt x="1209" y="95"/>
                        </a:lnTo>
                        <a:lnTo>
                          <a:pt x="1293" y="95"/>
                        </a:lnTo>
                      </a:path>
                    </a:pathLst>
                  </a:custGeom>
                  <a:noFill/>
                  <a:ln w="38100" cap="flat" cmpd="sng">
                    <a:solidFill>
                      <a:schemeClr val="accent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sp>
              <p:nvSpPr>
                <p:cNvPr id="1911831" name="Text Box 23"/>
                <p:cNvSpPr txBox="1">
                  <a:spLocks noChangeArrowheads="1"/>
                </p:cNvSpPr>
                <p:nvPr/>
              </p:nvSpPr>
              <p:spPr bwMode="auto">
                <a:xfrm rot="-21526809">
                  <a:off x="3283" y="851"/>
                  <a:ext cx="430" cy="3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:r>
                    <a:rPr lang="en-US" sz="2200" b="1" i="1">
                      <a:solidFill>
                        <a:srgbClr val="00DFCA"/>
                      </a:solidFill>
                    </a:rPr>
                    <a:t>R</a:t>
                  </a:r>
                  <a:r>
                    <a:rPr lang="en-US" sz="2200" b="1" i="1" baseline="-25000">
                      <a:solidFill>
                        <a:srgbClr val="00DFCA"/>
                      </a:solidFill>
                    </a:rPr>
                    <a:t>1</a:t>
                  </a:r>
                  <a:endParaRPr lang="en-US" b="1" i="1">
                    <a:solidFill>
                      <a:srgbClr val="00DFCA"/>
                    </a:solidFill>
                  </a:endParaRPr>
                </a:p>
              </p:txBody>
            </p:sp>
          </p:grp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1941" y="546"/>
                <a:ext cx="948" cy="445"/>
                <a:chOff x="2984" y="746"/>
                <a:chExt cx="948" cy="445"/>
              </a:xfrm>
            </p:grpSpPr>
            <p:sp>
              <p:nvSpPr>
                <p:cNvPr id="1911833" name="Line 25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2984" y="797"/>
                  <a:ext cx="948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CA"/>
                </a:p>
              </p:txBody>
            </p:sp>
            <p:grpSp>
              <p:nvGrpSpPr>
                <p:cNvPr id="7" name="Group 26"/>
                <p:cNvGrpSpPr>
                  <a:grpSpLocks/>
                </p:cNvGrpSpPr>
                <p:nvPr/>
              </p:nvGrpSpPr>
              <p:grpSpPr bwMode="auto">
                <a:xfrm rot="-21600000">
                  <a:off x="3214" y="746"/>
                  <a:ext cx="430" cy="90"/>
                  <a:chOff x="3655" y="3265"/>
                  <a:chExt cx="468" cy="133"/>
                </a:xfrm>
              </p:grpSpPr>
              <p:sp>
                <p:nvSpPr>
                  <p:cNvPr id="1911835" name="Rectangle 27"/>
                  <p:cNvSpPr>
                    <a:spLocks noChangeArrowheads="1"/>
                  </p:cNvSpPr>
                  <p:nvPr/>
                </p:nvSpPr>
                <p:spPr bwMode="white">
                  <a:xfrm>
                    <a:off x="3690" y="3285"/>
                    <a:ext cx="396" cy="92"/>
                  </a:xfrm>
                  <a:prstGeom prst="rect">
                    <a:avLst/>
                  </a:prstGeom>
                  <a:solidFill>
                    <a:srgbClr val="000089"/>
                  </a:solidFill>
                  <a:ln w="190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911836" name="Rectangle 28"/>
                  <p:cNvSpPr>
                    <a:spLocks noChangeArrowheads="1"/>
                  </p:cNvSpPr>
                  <p:nvPr/>
                </p:nvSpPr>
                <p:spPr bwMode="white">
                  <a:xfrm>
                    <a:off x="3694" y="3285"/>
                    <a:ext cx="396" cy="92"/>
                  </a:xfrm>
                  <a:prstGeom prst="rect">
                    <a:avLst/>
                  </a:prstGeom>
                  <a:solidFill>
                    <a:srgbClr val="000080"/>
                  </a:solidFill>
                  <a:ln w="190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911837" name="Freeform 29"/>
                  <p:cNvSpPr>
                    <a:spLocks/>
                  </p:cNvSpPr>
                  <p:nvPr/>
                </p:nvSpPr>
                <p:spPr bwMode="auto">
                  <a:xfrm>
                    <a:off x="3655" y="3265"/>
                    <a:ext cx="468" cy="133"/>
                  </a:xfrm>
                  <a:custGeom>
                    <a:avLst/>
                    <a:gdLst/>
                    <a:ahLst/>
                    <a:cxnLst>
                      <a:cxn ang="0">
                        <a:pos x="0" y="95"/>
                      </a:cxn>
                      <a:cxn ang="0">
                        <a:pos x="78" y="95"/>
                      </a:cxn>
                      <a:cxn ang="0">
                        <a:pos x="166" y="0"/>
                      </a:cxn>
                      <a:cxn ang="0">
                        <a:pos x="356" y="192"/>
                      </a:cxn>
                      <a:cxn ang="0">
                        <a:pos x="552" y="2"/>
                      </a:cxn>
                      <a:cxn ang="0">
                        <a:pos x="742" y="192"/>
                      </a:cxn>
                      <a:cxn ang="0">
                        <a:pos x="932" y="2"/>
                      </a:cxn>
                      <a:cxn ang="0">
                        <a:pos x="1124" y="192"/>
                      </a:cxn>
                      <a:cxn ang="0">
                        <a:pos x="1209" y="95"/>
                      </a:cxn>
                      <a:cxn ang="0">
                        <a:pos x="1293" y="95"/>
                      </a:cxn>
                    </a:cxnLst>
                    <a:rect l="0" t="0" r="r" b="b"/>
                    <a:pathLst>
                      <a:path w="1293" h="192">
                        <a:moveTo>
                          <a:pt x="0" y="95"/>
                        </a:moveTo>
                        <a:lnTo>
                          <a:pt x="78" y="95"/>
                        </a:lnTo>
                        <a:lnTo>
                          <a:pt x="166" y="0"/>
                        </a:lnTo>
                        <a:lnTo>
                          <a:pt x="356" y="192"/>
                        </a:lnTo>
                        <a:lnTo>
                          <a:pt x="552" y="2"/>
                        </a:lnTo>
                        <a:lnTo>
                          <a:pt x="742" y="192"/>
                        </a:lnTo>
                        <a:lnTo>
                          <a:pt x="932" y="2"/>
                        </a:lnTo>
                        <a:lnTo>
                          <a:pt x="1124" y="192"/>
                        </a:lnTo>
                        <a:lnTo>
                          <a:pt x="1209" y="95"/>
                        </a:lnTo>
                        <a:lnTo>
                          <a:pt x="1293" y="95"/>
                        </a:lnTo>
                      </a:path>
                    </a:pathLst>
                  </a:custGeom>
                  <a:noFill/>
                  <a:ln w="38100" cap="flat" cmpd="sng">
                    <a:solidFill>
                      <a:schemeClr val="accent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sp>
              <p:nvSpPr>
                <p:cNvPr id="1911838" name="Text Box 30"/>
                <p:cNvSpPr txBox="1">
                  <a:spLocks noChangeArrowheads="1"/>
                </p:cNvSpPr>
                <p:nvPr/>
              </p:nvSpPr>
              <p:spPr bwMode="auto">
                <a:xfrm rot="-21526809">
                  <a:off x="3284" y="850"/>
                  <a:ext cx="429" cy="3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:r>
                    <a:rPr lang="en-US" sz="2200" b="1" i="1">
                      <a:solidFill>
                        <a:srgbClr val="00DFCA"/>
                      </a:solidFill>
                    </a:rPr>
                    <a:t>R</a:t>
                  </a:r>
                  <a:r>
                    <a:rPr lang="en-US" sz="2200" b="1" i="1" baseline="-25000">
                      <a:solidFill>
                        <a:srgbClr val="00DFCA"/>
                      </a:solidFill>
                    </a:rPr>
                    <a:t>2</a:t>
                  </a:r>
                  <a:endParaRPr lang="en-US" b="1" i="1">
                    <a:solidFill>
                      <a:srgbClr val="00DFCA"/>
                    </a:solidFill>
                  </a:endParaRPr>
                </a:p>
              </p:txBody>
            </p:sp>
          </p:grpSp>
        </p:grpSp>
        <p:grpSp>
          <p:nvGrpSpPr>
            <p:cNvPr id="8" name="Group 31"/>
            <p:cNvGrpSpPr>
              <a:grpSpLocks/>
            </p:cNvGrpSpPr>
            <p:nvPr/>
          </p:nvGrpSpPr>
          <p:grpSpPr bwMode="auto">
            <a:xfrm>
              <a:off x="3500" y="2287"/>
              <a:ext cx="1711" cy="848"/>
              <a:chOff x="3288" y="169"/>
              <a:chExt cx="1711" cy="848"/>
            </a:xfrm>
          </p:grpSpPr>
          <p:sp>
            <p:nvSpPr>
              <p:cNvPr id="1911840" name="Rectangle 32"/>
              <p:cNvSpPr>
                <a:spLocks noChangeArrowheads="1"/>
              </p:cNvSpPr>
              <p:nvPr/>
            </p:nvSpPr>
            <p:spPr bwMode="auto">
              <a:xfrm rot="-5400000">
                <a:off x="3945" y="-433"/>
                <a:ext cx="397" cy="171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CA"/>
              </a:p>
            </p:txBody>
          </p:sp>
          <p:grpSp>
            <p:nvGrpSpPr>
              <p:cNvPr id="9" name="Group 33"/>
              <p:cNvGrpSpPr>
                <a:grpSpLocks/>
              </p:cNvGrpSpPr>
              <p:nvPr/>
            </p:nvGrpSpPr>
            <p:grpSpPr bwMode="auto">
              <a:xfrm>
                <a:off x="3298" y="172"/>
                <a:ext cx="948" cy="445"/>
                <a:chOff x="2984" y="746"/>
                <a:chExt cx="948" cy="445"/>
              </a:xfrm>
            </p:grpSpPr>
            <p:sp>
              <p:nvSpPr>
                <p:cNvPr id="1911842" name="Line 34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2984" y="797"/>
                  <a:ext cx="948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CA"/>
                </a:p>
              </p:txBody>
            </p:sp>
            <p:grpSp>
              <p:nvGrpSpPr>
                <p:cNvPr id="10" name="Group 35"/>
                <p:cNvGrpSpPr>
                  <a:grpSpLocks/>
                </p:cNvGrpSpPr>
                <p:nvPr/>
              </p:nvGrpSpPr>
              <p:grpSpPr bwMode="auto">
                <a:xfrm rot="-21600000">
                  <a:off x="3214" y="746"/>
                  <a:ext cx="430" cy="90"/>
                  <a:chOff x="3655" y="3265"/>
                  <a:chExt cx="468" cy="133"/>
                </a:xfrm>
              </p:grpSpPr>
              <p:sp>
                <p:nvSpPr>
                  <p:cNvPr id="1911844" name="Rectangle 36"/>
                  <p:cNvSpPr>
                    <a:spLocks noChangeArrowheads="1"/>
                  </p:cNvSpPr>
                  <p:nvPr/>
                </p:nvSpPr>
                <p:spPr bwMode="white">
                  <a:xfrm>
                    <a:off x="3690" y="3285"/>
                    <a:ext cx="396" cy="92"/>
                  </a:xfrm>
                  <a:prstGeom prst="rect">
                    <a:avLst/>
                  </a:prstGeom>
                  <a:solidFill>
                    <a:srgbClr val="000089"/>
                  </a:solidFill>
                  <a:ln w="190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911845" name="Rectangle 37"/>
                  <p:cNvSpPr>
                    <a:spLocks noChangeArrowheads="1"/>
                  </p:cNvSpPr>
                  <p:nvPr/>
                </p:nvSpPr>
                <p:spPr bwMode="white">
                  <a:xfrm>
                    <a:off x="3694" y="3285"/>
                    <a:ext cx="396" cy="92"/>
                  </a:xfrm>
                  <a:prstGeom prst="rect">
                    <a:avLst/>
                  </a:prstGeom>
                  <a:solidFill>
                    <a:srgbClr val="000080"/>
                  </a:solidFill>
                  <a:ln w="190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911846" name="Freeform 38"/>
                  <p:cNvSpPr>
                    <a:spLocks/>
                  </p:cNvSpPr>
                  <p:nvPr/>
                </p:nvSpPr>
                <p:spPr bwMode="auto">
                  <a:xfrm>
                    <a:off x="3655" y="3265"/>
                    <a:ext cx="468" cy="133"/>
                  </a:xfrm>
                  <a:custGeom>
                    <a:avLst/>
                    <a:gdLst/>
                    <a:ahLst/>
                    <a:cxnLst>
                      <a:cxn ang="0">
                        <a:pos x="0" y="95"/>
                      </a:cxn>
                      <a:cxn ang="0">
                        <a:pos x="78" y="95"/>
                      </a:cxn>
                      <a:cxn ang="0">
                        <a:pos x="166" y="0"/>
                      </a:cxn>
                      <a:cxn ang="0">
                        <a:pos x="356" y="192"/>
                      </a:cxn>
                      <a:cxn ang="0">
                        <a:pos x="552" y="2"/>
                      </a:cxn>
                      <a:cxn ang="0">
                        <a:pos x="742" y="192"/>
                      </a:cxn>
                      <a:cxn ang="0">
                        <a:pos x="932" y="2"/>
                      </a:cxn>
                      <a:cxn ang="0">
                        <a:pos x="1124" y="192"/>
                      </a:cxn>
                      <a:cxn ang="0">
                        <a:pos x="1209" y="95"/>
                      </a:cxn>
                      <a:cxn ang="0">
                        <a:pos x="1293" y="95"/>
                      </a:cxn>
                    </a:cxnLst>
                    <a:rect l="0" t="0" r="r" b="b"/>
                    <a:pathLst>
                      <a:path w="1293" h="192">
                        <a:moveTo>
                          <a:pt x="0" y="95"/>
                        </a:moveTo>
                        <a:lnTo>
                          <a:pt x="78" y="95"/>
                        </a:lnTo>
                        <a:lnTo>
                          <a:pt x="166" y="0"/>
                        </a:lnTo>
                        <a:lnTo>
                          <a:pt x="356" y="192"/>
                        </a:lnTo>
                        <a:lnTo>
                          <a:pt x="552" y="2"/>
                        </a:lnTo>
                        <a:lnTo>
                          <a:pt x="742" y="192"/>
                        </a:lnTo>
                        <a:lnTo>
                          <a:pt x="932" y="2"/>
                        </a:lnTo>
                        <a:lnTo>
                          <a:pt x="1124" y="192"/>
                        </a:lnTo>
                        <a:lnTo>
                          <a:pt x="1209" y="95"/>
                        </a:lnTo>
                        <a:lnTo>
                          <a:pt x="1293" y="95"/>
                        </a:lnTo>
                      </a:path>
                    </a:pathLst>
                  </a:custGeom>
                  <a:noFill/>
                  <a:ln w="38100" cap="flat" cmpd="sng">
                    <a:solidFill>
                      <a:schemeClr val="accent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sp>
              <p:nvSpPr>
                <p:cNvPr id="1911847" name="Text Box 39"/>
                <p:cNvSpPr txBox="1">
                  <a:spLocks noChangeArrowheads="1"/>
                </p:cNvSpPr>
                <p:nvPr/>
              </p:nvSpPr>
              <p:spPr bwMode="auto">
                <a:xfrm rot="-21526809">
                  <a:off x="3280" y="851"/>
                  <a:ext cx="430" cy="3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:r>
                    <a:rPr lang="en-US" sz="2200" b="1" i="1">
                      <a:solidFill>
                        <a:srgbClr val="00DFCA"/>
                      </a:solidFill>
                    </a:rPr>
                    <a:t>R</a:t>
                  </a:r>
                  <a:r>
                    <a:rPr lang="en-US" sz="2200" b="1" i="1" baseline="-25000">
                      <a:solidFill>
                        <a:srgbClr val="00DFCA"/>
                      </a:solidFill>
                    </a:rPr>
                    <a:t>3</a:t>
                  </a:r>
                  <a:endParaRPr lang="en-US" b="1" i="1">
                    <a:solidFill>
                      <a:srgbClr val="00DFCA"/>
                    </a:solidFill>
                  </a:endParaRPr>
                </a:p>
              </p:txBody>
            </p:sp>
          </p:grpSp>
          <p:grpSp>
            <p:nvGrpSpPr>
              <p:cNvPr id="11" name="Group 40"/>
              <p:cNvGrpSpPr>
                <a:grpSpLocks/>
              </p:cNvGrpSpPr>
              <p:nvPr/>
            </p:nvGrpSpPr>
            <p:grpSpPr bwMode="auto">
              <a:xfrm>
                <a:off x="3774" y="572"/>
                <a:ext cx="948" cy="445"/>
                <a:chOff x="2984" y="746"/>
                <a:chExt cx="948" cy="445"/>
              </a:xfrm>
            </p:grpSpPr>
            <p:sp>
              <p:nvSpPr>
                <p:cNvPr id="1911849" name="Line 41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2984" y="797"/>
                  <a:ext cx="948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CA"/>
                </a:p>
              </p:txBody>
            </p:sp>
            <p:grpSp>
              <p:nvGrpSpPr>
                <p:cNvPr id="12" name="Group 42"/>
                <p:cNvGrpSpPr>
                  <a:grpSpLocks/>
                </p:cNvGrpSpPr>
                <p:nvPr/>
              </p:nvGrpSpPr>
              <p:grpSpPr bwMode="auto">
                <a:xfrm rot="-21600000">
                  <a:off x="3214" y="746"/>
                  <a:ext cx="430" cy="90"/>
                  <a:chOff x="3655" y="3265"/>
                  <a:chExt cx="468" cy="133"/>
                </a:xfrm>
              </p:grpSpPr>
              <p:sp>
                <p:nvSpPr>
                  <p:cNvPr id="1911851" name="Rectangle 43"/>
                  <p:cNvSpPr>
                    <a:spLocks noChangeArrowheads="1"/>
                  </p:cNvSpPr>
                  <p:nvPr/>
                </p:nvSpPr>
                <p:spPr bwMode="white">
                  <a:xfrm>
                    <a:off x="3690" y="3285"/>
                    <a:ext cx="396" cy="92"/>
                  </a:xfrm>
                  <a:prstGeom prst="rect">
                    <a:avLst/>
                  </a:prstGeom>
                  <a:solidFill>
                    <a:srgbClr val="000089"/>
                  </a:solidFill>
                  <a:ln w="190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911852" name="Rectangle 44"/>
                  <p:cNvSpPr>
                    <a:spLocks noChangeArrowheads="1"/>
                  </p:cNvSpPr>
                  <p:nvPr/>
                </p:nvSpPr>
                <p:spPr bwMode="white">
                  <a:xfrm>
                    <a:off x="3694" y="3285"/>
                    <a:ext cx="396" cy="92"/>
                  </a:xfrm>
                  <a:prstGeom prst="rect">
                    <a:avLst/>
                  </a:prstGeom>
                  <a:solidFill>
                    <a:srgbClr val="000080"/>
                  </a:solidFill>
                  <a:ln w="190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911853" name="Freeform 45"/>
                  <p:cNvSpPr>
                    <a:spLocks/>
                  </p:cNvSpPr>
                  <p:nvPr/>
                </p:nvSpPr>
                <p:spPr bwMode="auto">
                  <a:xfrm>
                    <a:off x="3655" y="3265"/>
                    <a:ext cx="468" cy="133"/>
                  </a:xfrm>
                  <a:custGeom>
                    <a:avLst/>
                    <a:gdLst/>
                    <a:ahLst/>
                    <a:cxnLst>
                      <a:cxn ang="0">
                        <a:pos x="0" y="95"/>
                      </a:cxn>
                      <a:cxn ang="0">
                        <a:pos x="78" y="95"/>
                      </a:cxn>
                      <a:cxn ang="0">
                        <a:pos x="166" y="0"/>
                      </a:cxn>
                      <a:cxn ang="0">
                        <a:pos x="356" y="192"/>
                      </a:cxn>
                      <a:cxn ang="0">
                        <a:pos x="552" y="2"/>
                      </a:cxn>
                      <a:cxn ang="0">
                        <a:pos x="742" y="192"/>
                      </a:cxn>
                      <a:cxn ang="0">
                        <a:pos x="932" y="2"/>
                      </a:cxn>
                      <a:cxn ang="0">
                        <a:pos x="1124" y="192"/>
                      </a:cxn>
                      <a:cxn ang="0">
                        <a:pos x="1209" y="95"/>
                      </a:cxn>
                      <a:cxn ang="0">
                        <a:pos x="1293" y="95"/>
                      </a:cxn>
                    </a:cxnLst>
                    <a:rect l="0" t="0" r="r" b="b"/>
                    <a:pathLst>
                      <a:path w="1293" h="192">
                        <a:moveTo>
                          <a:pt x="0" y="95"/>
                        </a:moveTo>
                        <a:lnTo>
                          <a:pt x="78" y="95"/>
                        </a:lnTo>
                        <a:lnTo>
                          <a:pt x="166" y="0"/>
                        </a:lnTo>
                        <a:lnTo>
                          <a:pt x="356" y="192"/>
                        </a:lnTo>
                        <a:lnTo>
                          <a:pt x="552" y="2"/>
                        </a:lnTo>
                        <a:lnTo>
                          <a:pt x="742" y="192"/>
                        </a:lnTo>
                        <a:lnTo>
                          <a:pt x="932" y="2"/>
                        </a:lnTo>
                        <a:lnTo>
                          <a:pt x="1124" y="192"/>
                        </a:lnTo>
                        <a:lnTo>
                          <a:pt x="1209" y="95"/>
                        </a:lnTo>
                        <a:lnTo>
                          <a:pt x="1293" y="95"/>
                        </a:lnTo>
                      </a:path>
                    </a:pathLst>
                  </a:custGeom>
                  <a:noFill/>
                  <a:ln w="38100" cap="flat" cmpd="sng">
                    <a:solidFill>
                      <a:schemeClr val="accent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sp>
              <p:nvSpPr>
                <p:cNvPr id="1911854" name="Text Box 46"/>
                <p:cNvSpPr txBox="1">
                  <a:spLocks noChangeArrowheads="1"/>
                </p:cNvSpPr>
                <p:nvPr/>
              </p:nvSpPr>
              <p:spPr bwMode="auto">
                <a:xfrm rot="-21526809">
                  <a:off x="3282" y="850"/>
                  <a:ext cx="430" cy="3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:r>
                    <a:rPr lang="en-US" sz="2200" b="1" i="1">
                      <a:solidFill>
                        <a:srgbClr val="00DFCA"/>
                      </a:solidFill>
                    </a:rPr>
                    <a:t>R</a:t>
                  </a:r>
                  <a:r>
                    <a:rPr lang="en-US" sz="2200" b="1" i="1" baseline="-25000">
                      <a:solidFill>
                        <a:srgbClr val="00DFCA"/>
                      </a:solidFill>
                    </a:rPr>
                    <a:t>5</a:t>
                  </a:r>
                  <a:endParaRPr lang="en-US" b="1" i="1">
                    <a:solidFill>
                      <a:srgbClr val="00DFCA"/>
                    </a:solidFill>
                  </a:endParaRPr>
                </a:p>
              </p:txBody>
            </p:sp>
          </p:grpSp>
          <p:grpSp>
            <p:nvGrpSpPr>
              <p:cNvPr id="13" name="Group 47"/>
              <p:cNvGrpSpPr>
                <a:grpSpLocks/>
              </p:cNvGrpSpPr>
              <p:nvPr/>
            </p:nvGrpSpPr>
            <p:grpSpPr bwMode="auto">
              <a:xfrm>
                <a:off x="4042" y="169"/>
                <a:ext cx="948" cy="447"/>
                <a:chOff x="2984" y="746"/>
                <a:chExt cx="948" cy="447"/>
              </a:xfrm>
            </p:grpSpPr>
            <p:sp>
              <p:nvSpPr>
                <p:cNvPr id="1911856" name="Line 48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2984" y="797"/>
                  <a:ext cx="948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CA"/>
                </a:p>
              </p:txBody>
            </p:sp>
            <p:grpSp>
              <p:nvGrpSpPr>
                <p:cNvPr id="14" name="Group 49"/>
                <p:cNvGrpSpPr>
                  <a:grpSpLocks/>
                </p:cNvGrpSpPr>
                <p:nvPr/>
              </p:nvGrpSpPr>
              <p:grpSpPr bwMode="auto">
                <a:xfrm rot="-21600000">
                  <a:off x="3214" y="746"/>
                  <a:ext cx="430" cy="90"/>
                  <a:chOff x="3655" y="3265"/>
                  <a:chExt cx="468" cy="133"/>
                </a:xfrm>
              </p:grpSpPr>
              <p:sp>
                <p:nvSpPr>
                  <p:cNvPr id="1911858" name="Rectangle 50"/>
                  <p:cNvSpPr>
                    <a:spLocks noChangeArrowheads="1"/>
                  </p:cNvSpPr>
                  <p:nvPr/>
                </p:nvSpPr>
                <p:spPr bwMode="white">
                  <a:xfrm>
                    <a:off x="3690" y="3285"/>
                    <a:ext cx="396" cy="92"/>
                  </a:xfrm>
                  <a:prstGeom prst="rect">
                    <a:avLst/>
                  </a:prstGeom>
                  <a:solidFill>
                    <a:srgbClr val="000089"/>
                  </a:solidFill>
                  <a:ln w="190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911859" name="Rectangle 51"/>
                  <p:cNvSpPr>
                    <a:spLocks noChangeArrowheads="1"/>
                  </p:cNvSpPr>
                  <p:nvPr/>
                </p:nvSpPr>
                <p:spPr bwMode="white">
                  <a:xfrm>
                    <a:off x="3694" y="3285"/>
                    <a:ext cx="396" cy="92"/>
                  </a:xfrm>
                  <a:prstGeom prst="rect">
                    <a:avLst/>
                  </a:prstGeom>
                  <a:solidFill>
                    <a:srgbClr val="000080"/>
                  </a:solidFill>
                  <a:ln w="190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911860" name="Freeform 52"/>
                  <p:cNvSpPr>
                    <a:spLocks/>
                  </p:cNvSpPr>
                  <p:nvPr/>
                </p:nvSpPr>
                <p:spPr bwMode="auto">
                  <a:xfrm>
                    <a:off x="3655" y="3265"/>
                    <a:ext cx="468" cy="133"/>
                  </a:xfrm>
                  <a:custGeom>
                    <a:avLst/>
                    <a:gdLst/>
                    <a:ahLst/>
                    <a:cxnLst>
                      <a:cxn ang="0">
                        <a:pos x="0" y="95"/>
                      </a:cxn>
                      <a:cxn ang="0">
                        <a:pos x="78" y="95"/>
                      </a:cxn>
                      <a:cxn ang="0">
                        <a:pos x="166" y="0"/>
                      </a:cxn>
                      <a:cxn ang="0">
                        <a:pos x="356" y="192"/>
                      </a:cxn>
                      <a:cxn ang="0">
                        <a:pos x="552" y="2"/>
                      </a:cxn>
                      <a:cxn ang="0">
                        <a:pos x="742" y="192"/>
                      </a:cxn>
                      <a:cxn ang="0">
                        <a:pos x="932" y="2"/>
                      </a:cxn>
                      <a:cxn ang="0">
                        <a:pos x="1124" y="192"/>
                      </a:cxn>
                      <a:cxn ang="0">
                        <a:pos x="1209" y="95"/>
                      </a:cxn>
                      <a:cxn ang="0">
                        <a:pos x="1293" y="95"/>
                      </a:cxn>
                    </a:cxnLst>
                    <a:rect l="0" t="0" r="r" b="b"/>
                    <a:pathLst>
                      <a:path w="1293" h="192">
                        <a:moveTo>
                          <a:pt x="0" y="95"/>
                        </a:moveTo>
                        <a:lnTo>
                          <a:pt x="78" y="95"/>
                        </a:lnTo>
                        <a:lnTo>
                          <a:pt x="166" y="0"/>
                        </a:lnTo>
                        <a:lnTo>
                          <a:pt x="356" y="192"/>
                        </a:lnTo>
                        <a:lnTo>
                          <a:pt x="552" y="2"/>
                        </a:lnTo>
                        <a:lnTo>
                          <a:pt x="742" y="192"/>
                        </a:lnTo>
                        <a:lnTo>
                          <a:pt x="932" y="2"/>
                        </a:lnTo>
                        <a:lnTo>
                          <a:pt x="1124" y="192"/>
                        </a:lnTo>
                        <a:lnTo>
                          <a:pt x="1209" y="95"/>
                        </a:lnTo>
                        <a:lnTo>
                          <a:pt x="1293" y="95"/>
                        </a:lnTo>
                      </a:path>
                    </a:pathLst>
                  </a:custGeom>
                  <a:noFill/>
                  <a:ln w="38100" cap="flat" cmpd="sng">
                    <a:solidFill>
                      <a:schemeClr val="accent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</p:grpSp>
            <p:sp>
              <p:nvSpPr>
                <p:cNvPr id="1911861" name="Text Box 53"/>
                <p:cNvSpPr txBox="1">
                  <a:spLocks noChangeArrowheads="1"/>
                </p:cNvSpPr>
                <p:nvPr/>
              </p:nvSpPr>
              <p:spPr bwMode="auto">
                <a:xfrm rot="-21526809">
                  <a:off x="3283" y="852"/>
                  <a:ext cx="429" cy="3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:r>
                    <a:rPr lang="en-US" sz="2200" b="1" i="1">
                      <a:solidFill>
                        <a:srgbClr val="00DFCA"/>
                      </a:solidFill>
                    </a:rPr>
                    <a:t>R</a:t>
                  </a:r>
                  <a:r>
                    <a:rPr lang="en-US" sz="2200" b="1" i="1" baseline="-25000">
                      <a:solidFill>
                        <a:srgbClr val="00DFCA"/>
                      </a:solidFill>
                    </a:rPr>
                    <a:t>4</a:t>
                  </a:r>
                  <a:endParaRPr lang="en-US" b="1" i="1">
                    <a:solidFill>
                      <a:srgbClr val="00DFCA"/>
                    </a:solidFill>
                  </a:endParaRPr>
                </a:p>
              </p:txBody>
            </p:sp>
          </p:grpSp>
        </p:grpSp>
        <p:sp>
          <p:nvSpPr>
            <p:cNvPr id="1911862" name="Line 54"/>
            <p:cNvSpPr>
              <a:spLocks noChangeShapeType="1"/>
            </p:cNvSpPr>
            <p:nvPr/>
          </p:nvSpPr>
          <p:spPr bwMode="auto">
            <a:xfrm>
              <a:off x="1707" y="3498"/>
              <a:ext cx="363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911863" name="Line 55"/>
            <p:cNvSpPr>
              <a:spLocks noChangeShapeType="1"/>
            </p:cNvSpPr>
            <p:nvPr/>
          </p:nvSpPr>
          <p:spPr bwMode="auto">
            <a:xfrm flipV="1">
              <a:off x="2935" y="2561"/>
              <a:ext cx="56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911864" name="Line 56"/>
            <p:cNvSpPr>
              <a:spLocks noChangeShapeType="1"/>
            </p:cNvSpPr>
            <p:nvPr/>
          </p:nvSpPr>
          <p:spPr bwMode="auto">
            <a:xfrm flipV="1">
              <a:off x="5215" y="2566"/>
              <a:ext cx="1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911865" name="Line 57"/>
            <p:cNvSpPr>
              <a:spLocks noChangeShapeType="1"/>
            </p:cNvSpPr>
            <p:nvPr/>
          </p:nvSpPr>
          <p:spPr bwMode="auto">
            <a:xfrm flipV="1">
              <a:off x="1686" y="2564"/>
              <a:ext cx="2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911866" name="Line 58"/>
            <p:cNvSpPr>
              <a:spLocks noChangeShapeType="1"/>
            </p:cNvSpPr>
            <p:nvPr/>
          </p:nvSpPr>
          <p:spPr bwMode="auto">
            <a:xfrm rot="16200000" flipV="1">
              <a:off x="1480" y="2779"/>
              <a:ext cx="4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911867" name="Line 59"/>
            <p:cNvSpPr>
              <a:spLocks noChangeShapeType="1"/>
            </p:cNvSpPr>
            <p:nvPr/>
          </p:nvSpPr>
          <p:spPr bwMode="auto">
            <a:xfrm rot="16200000" flipV="1">
              <a:off x="1520" y="3325"/>
              <a:ext cx="3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911868" name="Line 60"/>
            <p:cNvSpPr>
              <a:spLocks noChangeShapeType="1"/>
            </p:cNvSpPr>
            <p:nvPr/>
          </p:nvSpPr>
          <p:spPr bwMode="auto">
            <a:xfrm rot="16200000" flipV="1">
              <a:off x="4854" y="3020"/>
              <a:ext cx="9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911869" name="Text Box 61"/>
          <p:cNvSpPr txBox="1">
            <a:spLocks noChangeArrowheads="1"/>
          </p:cNvSpPr>
          <p:nvPr/>
        </p:nvSpPr>
        <p:spPr bwMode="auto">
          <a:xfrm>
            <a:off x="4149725" y="5849938"/>
            <a:ext cx="4659313" cy="7112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/>
              <a:t>Which one has the smallest voltage drop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58" name="AutoShape 2"/>
          <p:cNvSpPr>
            <a:spLocks noChangeArrowheads="1"/>
          </p:cNvSpPr>
          <p:nvPr/>
        </p:nvSpPr>
        <p:spPr bwMode="auto">
          <a:xfrm>
            <a:off x="0" y="0"/>
            <a:ext cx="9144000" cy="29718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13859" name="Rectangle 3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16)</a:t>
            </a:r>
            <a:r>
              <a:rPr lang="en-US" sz="2800" i="1" dirty="0">
                <a:solidFill>
                  <a:srgbClr val="000000"/>
                </a:solidFill>
                <a:effectLst/>
              </a:rPr>
              <a:t>	</a:t>
            </a:r>
            <a:r>
              <a:rPr lang="en-US" sz="2800" dirty="0">
                <a:solidFill>
                  <a:schemeClr val="accent2"/>
                </a:solidFill>
              </a:rPr>
              <a:t>Junction Rule</a:t>
            </a:r>
          </a:p>
        </p:txBody>
      </p:sp>
      <p:sp>
        <p:nvSpPr>
          <p:cNvPr id="1913860" name="Text Box 4"/>
          <p:cNvSpPr txBox="1">
            <a:spLocks noChangeArrowheads="1"/>
          </p:cNvSpPr>
          <p:nvPr/>
        </p:nvSpPr>
        <p:spPr bwMode="auto">
          <a:xfrm>
            <a:off x="5884863" y="796925"/>
            <a:ext cx="170815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>
                <a:solidFill>
                  <a:schemeClr val="tx2"/>
                </a:solidFill>
              </a:rPr>
              <a:t>1)   2 A</a:t>
            </a:r>
          </a:p>
          <a:p>
            <a:pPr>
              <a:lnSpc>
                <a:spcPct val="130000"/>
              </a:lnSpc>
            </a:pPr>
            <a:r>
              <a:rPr lang="en-US" sz="2000" b="1">
                <a:solidFill>
                  <a:schemeClr val="tx2"/>
                </a:solidFill>
              </a:rPr>
              <a:t>2)   3 A</a:t>
            </a:r>
            <a:endParaRPr lang="en-US" sz="2000" b="1">
              <a:solidFill>
                <a:schemeClr val="tx2"/>
              </a:solidFill>
              <a:sym typeface="Symbol" pitchFamily="18" charset="2"/>
            </a:endParaRPr>
          </a:p>
          <a:p>
            <a:pPr>
              <a:lnSpc>
                <a:spcPct val="130000"/>
              </a:lnSpc>
            </a:pP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3)   5 A</a:t>
            </a:r>
          </a:p>
          <a:p>
            <a:pPr>
              <a:lnSpc>
                <a:spcPct val="130000"/>
              </a:lnSpc>
            </a:pP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4)   6 A</a:t>
            </a:r>
          </a:p>
          <a:p>
            <a:pPr>
              <a:lnSpc>
                <a:spcPct val="130000"/>
              </a:lnSpc>
            </a:pP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5)   10 A</a:t>
            </a:r>
            <a:endParaRPr lang="en-US" sz="2000" b="1">
              <a:solidFill>
                <a:schemeClr val="tx2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935538" y="3397250"/>
            <a:ext cx="4129087" cy="2446338"/>
            <a:chOff x="2482" y="2016"/>
            <a:chExt cx="3134" cy="1541"/>
          </a:xfrm>
        </p:grpSpPr>
        <p:sp>
          <p:nvSpPr>
            <p:cNvPr id="1913862" name="Rectangle 6"/>
            <p:cNvSpPr>
              <a:spLocks noChangeArrowheads="1"/>
            </p:cNvSpPr>
            <p:nvPr/>
          </p:nvSpPr>
          <p:spPr bwMode="auto">
            <a:xfrm>
              <a:off x="2482" y="2016"/>
              <a:ext cx="3134" cy="154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13863" name="Freeform 7"/>
            <p:cNvSpPr>
              <a:spLocks/>
            </p:cNvSpPr>
            <p:nvPr/>
          </p:nvSpPr>
          <p:spPr bwMode="auto">
            <a:xfrm>
              <a:off x="2619" y="2653"/>
              <a:ext cx="2019" cy="845"/>
            </a:xfrm>
            <a:custGeom>
              <a:avLst/>
              <a:gdLst/>
              <a:ahLst/>
              <a:cxnLst>
                <a:cxn ang="0">
                  <a:pos x="2691" y="600"/>
                </a:cxn>
                <a:cxn ang="0">
                  <a:pos x="2691" y="0"/>
                </a:cxn>
                <a:cxn ang="0">
                  <a:pos x="0" y="0"/>
                </a:cxn>
              </a:cxnLst>
              <a:rect l="0" t="0" r="r" b="b"/>
              <a:pathLst>
                <a:path w="2691" h="600">
                  <a:moveTo>
                    <a:pt x="2691" y="600"/>
                  </a:moveTo>
                  <a:lnTo>
                    <a:pt x="2691" y="0"/>
                  </a:ln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1913864" name="Line 8"/>
            <p:cNvSpPr>
              <a:spLocks noChangeShapeType="1"/>
            </p:cNvSpPr>
            <p:nvPr/>
          </p:nvSpPr>
          <p:spPr bwMode="auto">
            <a:xfrm>
              <a:off x="3320" y="2090"/>
              <a:ext cx="0" cy="5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913865" name="Line 9"/>
            <p:cNvSpPr>
              <a:spLocks noChangeShapeType="1"/>
            </p:cNvSpPr>
            <p:nvPr/>
          </p:nvSpPr>
          <p:spPr bwMode="auto">
            <a:xfrm>
              <a:off x="4638" y="2981"/>
              <a:ext cx="81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913866" name="Line 10"/>
            <p:cNvSpPr>
              <a:spLocks noChangeShapeType="1"/>
            </p:cNvSpPr>
            <p:nvPr/>
          </p:nvSpPr>
          <p:spPr bwMode="auto">
            <a:xfrm>
              <a:off x="3321" y="2239"/>
              <a:ext cx="0" cy="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1913867" name="Line 11"/>
            <p:cNvSpPr>
              <a:spLocks noChangeShapeType="1"/>
            </p:cNvSpPr>
            <p:nvPr/>
          </p:nvSpPr>
          <p:spPr bwMode="auto">
            <a:xfrm>
              <a:off x="4633" y="3271"/>
              <a:ext cx="0" cy="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1913868" name="Line 12"/>
            <p:cNvSpPr>
              <a:spLocks noChangeShapeType="1"/>
            </p:cNvSpPr>
            <p:nvPr/>
          </p:nvSpPr>
          <p:spPr bwMode="auto">
            <a:xfrm rot="-5400000">
              <a:off x="3745" y="2615"/>
              <a:ext cx="0" cy="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1913869" name="Line 13"/>
            <p:cNvSpPr>
              <a:spLocks noChangeShapeType="1"/>
            </p:cNvSpPr>
            <p:nvPr/>
          </p:nvSpPr>
          <p:spPr bwMode="auto">
            <a:xfrm rot="-5400000">
              <a:off x="5081" y="2935"/>
              <a:ext cx="0" cy="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1913870" name="Text Box 14"/>
            <p:cNvSpPr txBox="1">
              <a:spLocks noChangeArrowheads="1"/>
            </p:cNvSpPr>
            <p:nvPr/>
          </p:nvSpPr>
          <p:spPr bwMode="auto">
            <a:xfrm>
              <a:off x="3399" y="2118"/>
              <a:ext cx="470" cy="24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200" b="1"/>
                <a:t>5 A</a:t>
              </a:r>
              <a:endParaRPr lang="en-US" sz="2000" b="1"/>
            </a:p>
          </p:txBody>
        </p:sp>
        <p:sp>
          <p:nvSpPr>
            <p:cNvPr id="1913871" name="Text Box 15"/>
            <p:cNvSpPr txBox="1">
              <a:spLocks noChangeArrowheads="1"/>
            </p:cNvSpPr>
            <p:nvPr/>
          </p:nvSpPr>
          <p:spPr bwMode="auto">
            <a:xfrm>
              <a:off x="3551" y="2767"/>
              <a:ext cx="470" cy="24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200" b="1"/>
                <a:t>8 A</a:t>
              </a:r>
              <a:endParaRPr lang="en-US" sz="2000" b="1"/>
            </a:p>
          </p:txBody>
        </p:sp>
        <p:sp>
          <p:nvSpPr>
            <p:cNvPr id="1913872" name="Text Box 16"/>
            <p:cNvSpPr txBox="1">
              <a:spLocks noChangeArrowheads="1"/>
            </p:cNvSpPr>
            <p:nvPr/>
          </p:nvSpPr>
          <p:spPr bwMode="auto">
            <a:xfrm>
              <a:off x="4166" y="3174"/>
              <a:ext cx="470" cy="24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200" b="1"/>
                <a:t>2 A</a:t>
              </a:r>
              <a:endParaRPr lang="en-US" sz="2000" b="1"/>
            </a:p>
          </p:txBody>
        </p:sp>
        <p:sp>
          <p:nvSpPr>
            <p:cNvPr id="1913873" name="Text Box 17"/>
            <p:cNvSpPr txBox="1">
              <a:spLocks noChangeArrowheads="1"/>
            </p:cNvSpPr>
            <p:nvPr/>
          </p:nvSpPr>
          <p:spPr bwMode="auto">
            <a:xfrm>
              <a:off x="4951" y="2623"/>
              <a:ext cx="294" cy="2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P</a:t>
              </a:r>
              <a:endParaRPr lang="en-US" sz="2000" b="1">
                <a:solidFill>
                  <a:schemeClr val="tx2"/>
                </a:solidFill>
              </a:endParaRPr>
            </a:p>
          </p:txBody>
        </p:sp>
      </p:grpSp>
      <p:sp>
        <p:nvSpPr>
          <p:cNvPr id="1913874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528638" y="1322388"/>
            <a:ext cx="4673600" cy="509587"/>
          </a:xfrm>
          <a:noFill/>
          <a:ln/>
        </p:spPr>
        <p:txBody>
          <a:bodyPr/>
          <a:lstStyle/>
          <a:p>
            <a:pPr marL="401638" indent="-401638">
              <a:lnSpc>
                <a:spcPct val="120000"/>
              </a:lnSpc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current in branch P?</a:t>
            </a:r>
          </a:p>
          <a:p>
            <a:pPr marL="401638" indent="-401638">
              <a:lnSpc>
                <a:spcPct val="120000"/>
              </a:lnSpc>
            </a:pPr>
            <a:endParaRPr lang="en-US" sz="1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906" name="AutoShape 2"/>
          <p:cNvSpPr>
            <a:spLocks noChangeArrowheads="1"/>
          </p:cNvSpPr>
          <p:nvPr/>
        </p:nvSpPr>
        <p:spPr bwMode="auto">
          <a:xfrm>
            <a:off x="95250" y="3465513"/>
            <a:ext cx="4756150" cy="2411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915907" name="Rectangle 3"/>
          <p:cNvSpPr>
            <a:spLocks noChangeArrowheads="1"/>
          </p:cNvSpPr>
          <p:nvPr/>
        </p:nvSpPr>
        <p:spPr bwMode="auto">
          <a:xfrm>
            <a:off x="0" y="3538538"/>
            <a:ext cx="4595813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3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bg2"/>
                </a:solidFill>
              </a:rPr>
              <a:t>	The current entering the junction in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red</a:t>
            </a:r>
            <a:r>
              <a:rPr lang="en-US" sz="2000" b="1">
                <a:solidFill>
                  <a:schemeClr val="bg2"/>
                </a:solidFill>
              </a:rPr>
              <a:t> is 8 A, so the current leaving must also be 8 A.  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One exiting branch has 2 A</a:t>
            </a:r>
            <a:r>
              <a:rPr lang="en-US" sz="2000" b="1">
                <a:solidFill>
                  <a:schemeClr val="bg2"/>
                </a:solidFill>
              </a:rPr>
              <a:t>, so the </a:t>
            </a:r>
            <a:r>
              <a:rPr lang="en-US" sz="20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other branch (at P) must have 6 A</a:t>
            </a:r>
            <a:r>
              <a:rPr lang="en-US" sz="2000" b="1">
                <a:solidFill>
                  <a:schemeClr val="bg2"/>
                </a:solidFill>
              </a:rPr>
              <a:t>.</a:t>
            </a:r>
            <a:endParaRPr lang="en-US" sz="2200" b="1">
              <a:solidFill>
                <a:schemeClr val="bg2"/>
              </a:solidFill>
            </a:endParaRPr>
          </a:p>
        </p:txBody>
      </p:sp>
      <p:sp>
        <p:nvSpPr>
          <p:cNvPr id="1915908" name="AutoShape 4"/>
          <p:cNvSpPr>
            <a:spLocks noChangeArrowheads="1"/>
          </p:cNvSpPr>
          <p:nvPr/>
        </p:nvSpPr>
        <p:spPr bwMode="auto">
          <a:xfrm>
            <a:off x="0" y="0"/>
            <a:ext cx="9144000" cy="29718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15909" name="Oval 5"/>
          <p:cNvSpPr>
            <a:spLocks noChangeArrowheads="1"/>
          </p:cNvSpPr>
          <p:nvPr/>
        </p:nvSpPr>
        <p:spPr bwMode="auto">
          <a:xfrm>
            <a:off x="5762625" y="2043113"/>
            <a:ext cx="1685925" cy="4445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992688" y="3417888"/>
            <a:ext cx="4087812" cy="2446337"/>
            <a:chOff x="3185" y="1943"/>
            <a:chExt cx="2575" cy="1541"/>
          </a:xfrm>
        </p:grpSpPr>
        <p:sp>
          <p:nvSpPr>
            <p:cNvPr id="1915911" name="Rectangle 7"/>
            <p:cNvSpPr>
              <a:spLocks noChangeArrowheads="1"/>
            </p:cNvSpPr>
            <p:nvPr/>
          </p:nvSpPr>
          <p:spPr bwMode="auto">
            <a:xfrm>
              <a:off x="3185" y="1943"/>
              <a:ext cx="2575" cy="154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15912" name="Freeform 8"/>
            <p:cNvSpPr>
              <a:spLocks/>
            </p:cNvSpPr>
            <p:nvPr/>
          </p:nvSpPr>
          <p:spPr bwMode="auto">
            <a:xfrm>
              <a:off x="3281" y="2580"/>
              <a:ext cx="1605" cy="845"/>
            </a:xfrm>
            <a:custGeom>
              <a:avLst/>
              <a:gdLst/>
              <a:ahLst/>
              <a:cxnLst>
                <a:cxn ang="0">
                  <a:pos x="2691" y="600"/>
                </a:cxn>
                <a:cxn ang="0">
                  <a:pos x="2691" y="0"/>
                </a:cxn>
                <a:cxn ang="0">
                  <a:pos x="0" y="0"/>
                </a:cxn>
              </a:cxnLst>
              <a:rect l="0" t="0" r="r" b="b"/>
              <a:pathLst>
                <a:path w="2691" h="600">
                  <a:moveTo>
                    <a:pt x="2691" y="600"/>
                  </a:moveTo>
                  <a:lnTo>
                    <a:pt x="2691" y="0"/>
                  </a:ln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1915913" name="Line 9"/>
            <p:cNvSpPr>
              <a:spLocks noChangeShapeType="1"/>
            </p:cNvSpPr>
            <p:nvPr/>
          </p:nvSpPr>
          <p:spPr bwMode="auto">
            <a:xfrm>
              <a:off x="3568" y="2017"/>
              <a:ext cx="0" cy="5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915914" name="Line 10"/>
            <p:cNvSpPr>
              <a:spLocks noChangeShapeType="1"/>
            </p:cNvSpPr>
            <p:nvPr/>
          </p:nvSpPr>
          <p:spPr bwMode="auto">
            <a:xfrm>
              <a:off x="4886" y="2908"/>
              <a:ext cx="81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915915" name="Line 11"/>
            <p:cNvSpPr>
              <a:spLocks noChangeShapeType="1"/>
            </p:cNvSpPr>
            <p:nvPr/>
          </p:nvSpPr>
          <p:spPr bwMode="auto">
            <a:xfrm>
              <a:off x="3569" y="2166"/>
              <a:ext cx="0" cy="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1915916" name="Line 12"/>
            <p:cNvSpPr>
              <a:spLocks noChangeShapeType="1"/>
            </p:cNvSpPr>
            <p:nvPr/>
          </p:nvSpPr>
          <p:spPr bwMode="auto">
            <a:xfrm>
              <a:off x="4881" y="3198"/>
              <a:ext cx="0" cy="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1915917" name="Line 13"/>
            <p:cNvSpPr>
              <a:spLocks noChangeShapeType="1"/>
            </p:cNvSpPr>
            <p:nvPr/>
          </p:nvSpPr>
          <p:spPr bwMode="auto">
            <a:xfrm rot="-5400000">
              <a:off x="3993" y="2542"/>
              <a:ext cx="0" cy="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1915918" name="Line 14"/>
            <p:cNvSpPr>
              <a:spLocks noChangeShapeType="1"/>
            </p:cNvSpPr>
            <p:nvPr/>
          </p:nvSpPr>
          <p:spPr bwMode="auto">
            <a:xfrm rot="-5400000">
              <a:off x="5329" y="2862"/>
              <a:ext cx="0" cy="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1915919" name="Text Box 15"/>
            <p:cNvSpPr txBox="1">
              <a:spLocks noChangeArrowheads="1"/>
            </p:cNvSpPr>
            <p:nvPr/>
          </p:nvSpPr>
          <p:spPr bwMode="auto">
            <a:xfrm>
              <a:off x="3647" y="2045"/>
              <a:ext cx="390" cy="24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200" b="1"/>
                <a:t>5 A</a:t>
              </a:r>
              <a:endParaRPr lang="en-US" sz="2000" b="1"/>
            </a:p>
          </p:txBody>
        </p:sp>
        <p:sp>
          <p:nvSpPr>
            <p:cNvPr id="1915920" name="Text Box 16"/>
            <p:cNvSpPr txBox="1">
              <a:spLocks noChangeArrowheads="1"/>
            </p:cNvSpPr>
            <p:nvPr/>
          </p:nvSpPr>
          <p:spPr bwMode="auto">
            <a:xfrm>
              <a:off x="3799" y="2693"/>
              <a:ext cx="390" cy="24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200" b="1"/>
                <a:t>8 A</a:t>
              </a:r>
              <a:endParaRPr lang="en-US" sz="2000" b="1"/>
            </a:p>
          </p:txBody>
        </p:sp>
        <p:sp>
          <p:nvSpPr>
            <p:cNvPr id="1915921" name="Text Box 17"/>
            <p:cNvSpPr txBox="1">
              <a:spLocks noChangeArrowheads="1"/>
            </p:cNvSpPr>
            <p:nvPr/>
          </p:nvSpPr>
          <p:spPr bwMode="auto">
            <a:xfrm>
              <a:off x="4415" y="3101"/>
              <a:ext cx="390" cy="24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200" b="1"/>
                <a:t>2 A</a:t>
              </a:r>
              <a:endParaRPr lang="en-US" sz="2000" b="1"/>
            </a:p>
          </p:txBody>
        </p:sp>
        <p:sp>
          <p:nvSpPr>
            <p:cNvPr id="1915922" name="Text Box 18"/>
            <p:cNvSpPr txBox="1">
              <a:spLocks noChangeArrowheads="1"/>
            </p:cNvSpPr>
            <p:nvPr/>
          </p:nvSpPr>
          <p:spPr bwMode="auto">
            <a:xfrm>
              <a:off x="5199" y="2550"/>
              <a:ext cx="244" cy="2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</a:rPr>
                <a:t>P</a:t>
              </a:r>
              <a:endParaRPr lang="en-US" sz="2000" b="1">
                <a:solidFill>
                  <a:schemeClr val="tx2"/>
                </a:solidFill>
              </a:endParaRPr>
            </a:p>
          </p:txBody>
        </p:sp>
        <p:sp>
          <p:nvSpPr>
            <p:cNvPr id="1915923" name="Oval 19"/>
            <p:cNvSpPr>
              <a:spLocks noChangeArrowheads="1"/>
            </p:cNvSpPr>
            <p:nvPr/>
          </p:nvSpPr>
          <p:spPr bwMode="auto">
            <a:xfrm>
              <a:off x="4832" y="2842"/>
              <a:ext cx="104" cy="12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15924" name="AutoShape 20"/>
            <p:cNvSpPr>
              <a:spLocks/>
            </p:cNvSpPr>
            <p:nvPr/>
          </p:nvSpPr>
          <p:spPr bwMode="auto">
            <a:xfrm>
              <a:off x="3323" y="3024"/>
              <a:ext cx="778" cy="268"/>
            </a:xfrm>
            <a:prstGeom prst="borderCallout2">
              <a:avLst>
                <a:gd name="adj1" fmla="val 26866"/>
                <a:gd name="adj2" fmla="val 106171"/>
                <a:gd name="adj3" fmla="val 26866"/>
                <a:gd name="adj4" fmla="val 148458"/>
                <a:gd name="adj5" fmla="val -36194"/>
                <a:gd name="adj6" fmla="val 190875"/>
              </a:avLst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</a:rPr>
                <a:t>junction</a:t>
              </a:r>
              <a:endParaRPr lang="en-US"/>
            </a:p>
          </p:txBody>
        </p:sp>
        <p:sp>
          <p:nvSpPr>
            <p:cNvPr id="1915925" name="Text Box 21"/>
            <p:cNvSpPr txBox="1">
              <a:spLocks noChangeArrowheads="1"/>
            </p:cNvSpPr>
            <p:nvPr/>
          </p:nvSpPr>
          <p:spPr bwMode="auto">
            <a:xfrm>
              <a:off x="5153" y="2990"/>
              <a:ext cx="390" cy="24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200" b="1">
                  <a:solidFill>
                    <a:schemeClr val="tx2"/>
                  </a:solidFill>
                </a:rPr>
                <a:t>6 A</a:t>
              </a:r>
              <a:endParaRPr lang="en-US" sz="2000" b="1"/>
            </a:p>
          </p:txBody>
        </p:sp>
      </p:grpSp>
      <p:sp>
        <p:nvSpPr>
          <p:cNvPr id="1915926" name="Text Box 22"/>
          <p:cNvSpPr txBox="1">
            <a:spLocks noChangeArrowheads="1"/>
          </p:cNvSpPr>
          <p:nvPr/>
        </p:nvSpPr>
        <p:spPr bwMode="auto">
          <a:xfrm>
            <a:off x="5064125" y="3671888"/>
            <a:ext cx="387350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</a:p>
        </p:txBody>
      </p:sp>
      <p:sp>
        <p:nvSpPr>
          <p:cNvPr id="1915927" name="Text Box 23"/>
          <p:cNvSpPr txBox="1">
            <a:spLocks noChangeArrowheads="1"/>
          </p:cNvSpPr>
          <p:nvPr/>
        </p:nvSpPr>
        <p:spPr bwMode="auto">
          <a:xfrm>
            <a:off x="5884863" y="796925"/>
            <a:ext cx="170815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>
                <a:solidFill>
                  <a:schemeClr val="tx2"/>
                </a:solidFill>
              </a:rPr>
              <a:t>1)   2 A</a:t>
            </a:r>
          </a:p>
          <a:p>
            <a:pPr>
              <a:lnSpc>
                <a:spcPct val="130000"/>
              </a:lnSpc>
            </a:pPr>
            <a:r>
              <a:rPr lang="en-US" sz="2000" b="1">
                <a:solidFill>
                  <a:schemeClr val="tx2"/>
                </a:solidFill>
              </a:rPr>
              <a:t>2)   3 A</a:t>
            </a:r>
            <a:endParaRPr lang="en-US" sz="2000" b="1">
              <a:solidFill>
                <a:schemeClr val="tx2"/>
              </a:solidFill>
              <a:sym typeface="Symbol" pitchFamily="18" charset="2"/>
            </a:endParaRPr>
          </a:p>
          <a:p>
            <a:pPr>
              <a:lnSpc>
                <a:spcPct val="130000"/>
              </a:lnSpc>
            </a:pP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3)   5 A</a:t>
            </a:r>
          </a:p>
          <a:p>
            <a:pPr>
              <a:lnSpc>
                <a:spcPct val="130000"/>
              </a:lnSpc>
            </a:pP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4)   6 A</a:t>
            </a:r>
          </a:p>
          <a:p>
            <a:pPr>
              <a:lnSpc>
                <a:spcPct val="130000"/>
              </a:lnSpc>
            </a:pPr>
            <a:r>
              <a:rPr lang="en-US" sz="2000" b="1">
                <a:solidFill>
                  <a:schemeClr val="tx2"/>
                </a:solidFill>
                <a:sym typeface="Symbol" pitchFamily="18" charset="2"/>
              </a:rPr>
              <a:t>5)   10 A</a:t>
            </a:r>
            <a:endParaRPr lang="en-US" sz="2000" b="1">
              <a:solidFill>
                <a:schemeClr val="tx2"/>
              </a:solidFill>
            </a:endParaRPr>
          </a:p>
        </p:txBody>
      </p:sp>
      <p:sp>
        <p:nvSpPr>
          <p:cNvPr id="1915928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528638" y="1322388"/>
            <a:ext cx="4673600" cy="509587"/>
          </a:xfrm>
          <a:noFill/>
          <a:ln/>
        </p:spPr>
        <p:txBody>
          <a:bodyPr/>
          <a:lstStyle/>
          <a:p>
            <a:pPr marL="401638" indent="-401638">
              <a:lnSpc>
                <a:spcPct val="120000"/>
              </a:lnSpc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current in branch P?</a:t>
            </a:r>
          </a:p>
          <a:p>
            <a:pPr marL="401638" indent="-401638">
              <a:lnSpc>
                <a:spcPct val="120000"/>
              </a:lnSpc>
            </a:pPr>
            <a:endParaRPr lang="en-US" sz="1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15929" name="Rectangle 25"/>
          <p:cNvSpPr>
            <a:spLocks noChangeArrowheads="1"/>
          </p:cNvSpPr>
          <p:nvPr/>
        </p:nvSpPr>
        <p:spPr bwMode="auto">
          <a:xfrm>
            <a:off x="612775" y="0"/>
            <a:ext cx="80502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16)</a:t>
            </a:r>
            <a:r>
              <a:rPr lang="en-US" sz="2800" b="1" i="1" dirty="0">
                <a:solidFill>
                  <a:srgbClr val="000000"/>
                </a:solidFill>
              </a:rPr>
              <a:t>	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Junction Rule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7266" name="AutoShape 2"/>
          <p:cNvSpPr>
            <a:spLocks noChangeArrowheads="1"/>
          </p:cNvSpPr>
          <p:nvPr/>
        </p:nvSpPr>
        <p:spPr bwMode="auto">
          <a:xfrm>
            <a:off x="1565275" y="3568700"/>
            <a:ext cx="6205538" cy="20621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47267" name="Rectangle 3"/>
          <p:cNvSpPr>
            <a:spLocks noChangeArrowheads="1"/>
          </p:cNvSpPr>
          <p:nvPr/>
        </p:nvSpPr>
        <p:spPr bwMode="auto">
          <a:xfrm>
            <a:off x="1509713" y="3571875"/>
            <a:ext cx="6137275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40000"/>
              </a:lnSpc>
              <a:spcBef>
                <a:spcPct val="50000"/>
              </a:spcBef>
            </a:pPr>
            <a:r>
              <a:rPr lang="en-US" sz="2200">
                <a:solidFill>
                  <a:schemeClr val="bg2"/>
                </a:solidFill>
              </a:rPr>
              <a:t>	</a:t>
            </a:r>
            <a:r>
              <a:rPr lang="en-US" sz="2000">
                <a:solidFill>
                  <a:schemeClr val="bg2"/>
                </a:solidFill>
              </a:rPr>
              <a:t>The voltage is provided at 120 V from the outside.  The light dimmer </a:t>
            </a:r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increases the resistance</a:t>
            </a:r>
            <a:r>
              <a:rPr lang="en-US" sz="2000">
                <a:solidFill>
                  <a:schemeClr val="bg2"/>
                </a:solidFill>
              </a:rPr>
              <a:t> and therefore </a:t>
            </a:r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decreases the current</a:t>
            </a:r>
            <a:r>
              <a:rPr lang="en-US" sz="2000">
                <a:solidFill>
                  <a:schemeClr val="bg2"/>
                </a:solidFill>
              </a:rPr>
              <a:t> that flows through the lightbulb.</a:t>
            </a:r>
          </a:p>
        </p:txBody>
      </p:sp>
      <p:sp>
        <p:nvSpPr>
          <p:cNvPr id="1547268" name="AutoShape 4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47269" name="Rectangle 5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2)</a:t>
            </a:r>
            <a:r>
              <a:rPr lang="en-US" sz="2800" i="1" dirty="0">
                <a:solidFill>
                  <a:srgbClr val="000000"/>
                </a:solidFill>
                <a:effectLst/>
              </a:rPr>
              <a:t>	</a:t>
            </a:r>
            <a:r>
              <a:rPr lang="en-US" sz="2800" dirty="0">
                <a:solidFill>
                  <a:schemeClr val="accent2"/>
                </a:solidFill>
              </a:rPr>
              <a:t>Dimmer </a:t>
            </a:r>
          </a:p>
        </p:txBody>
      </p:sp>
      <p:sp>
        <p:nvSpPr>
          <p:cNvPr id="1547270" name="Oval 6"/>
          <p:cNvSpPr>
            <a:spLocks noChangeArrowheads="1"/>
          </p:cNvSpPr>
          <p:nvPr/>
        </p:nvSpPr>
        <p:spPr bwMode="auto">
          <a:xfrm>
            <a:off x="4829175" y="2295525"/>
            <a:ext cx="3186113" cy="5429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5472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92088" y="1225550"/>
            <a:ext cx="4546600" cy="1600200"/>
          </a:xfrm>
          <a:noFill/>
          <a:ln/>
        </p:spPr>
        <p:txBody>
          <a:bodyPr/>
          <a:lstStyle/>
          <a:p>
            <a:pPr marL="401638" indent="-401638">
              <a:lnSpc>
                <a:spcPct val="15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When you rotate the knob of a light dimmer, what is being changed in the electric circuit?</a:t>
            </a:r>
          </a:p>
        </p:txBody>
      </p:sp>
      <p:sp>
        <p:nvSpPr>
          <p:cNvPr id="1547272" name="Rectangle 8"/>
          <p:cNvSpPr>
            <a:spLocks noChangeArrowheads="1"/>
          </p:cNvSpPr>
          <p:nvPr/>
        </p:nvSpPr>
        <p:spPr bwMode="auto">
          <a:xfrm>
            <a:off x="5130800" y="865188"/>
            <a:ext cx="3627438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/>
              <a:t>1)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/>
              <a:t>the power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/>
              <a:t>2)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/>
              <a:t>the current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/>
              <a:t>3)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/>
              <a:t>the voltage</a:t>
            </a: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/>
              <a:t>4)   both (1) and (2)</a:t>
            </a: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/>
              <a:t>5)   both (2) and (3)</a:t>
            </a:r>
          </a:p>
        </p:txBody>
      </p:sp>
      <p:sp>
        <p:nvSpPr>
          <p:cNvPr id="1547273" name="Text Box 9"/>
          <p:cNvSpPr txBox="1">
            <a:spLocks noChangeArrowheads="1"/>
          </p:cNvSpPr>
          <p:nvPr/>
        </p:nvSpPr>
        <p:spPr bwMode="auto">
          <a:xfrm>
            <a:off x="803275" y="6161088"/>
            <a:ext cx="6869113" cy="406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Why does the voltage not change?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9314" name="AutoShape 2"/>
          <p:cNvSpPr>
            <a:spLocks noChangeArrowheads="1"/>
          </p:cNvSpPr>
          <p:nvPr/>
        </p:nvSpPr>
        <p:spPr bwMode="auto">
          <a:xfrm>
            <a:off x="0" y="0"/>
            <a:ext cx="9144000" cy="3268663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49315" name="Rectangle 3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3)</a:t>
            </a:r>
            <a:r>
              <a:rPr lang="en-US" sz="2800" i="1" dirty="0"/>
              <a:t>	</a:t>
            </a:r>
            <a:r>
              <a:rPr lang="en-US" sz="2800" dirty="0" err="1">
                <a:solidFill>
                  <a:schemeClr val="accent2"/>
                </a:solidFill>
              </a:rPr>
              <a:t>Lightbulbs</a:t>
            </a:r>
            <a:endParaRPr lang="en-US" sz="2800" dirty="0">
              <a:solidFill>
                <a:schemeClr val="accent2"/>
              </a:solidFill>
            </a:endParaRPr>
          </a:p>
        </p:txBody>
      </p:sp>
      <p:pic>
        <p:nvPicPr>
          <p:cNvPr id="1549316" name="Picture 4" descr="FG18_015"/>
          <p:cNvPicPr>
            <a:picLocks noChangeAspect="1" noChangeArrowheads="1"/>
          </p:cNvPicPr>
          <p:nvPr/>
        </p:nvPicPr>
        <p:blipFill>
          <a:blip r:embed="rId3" cstate="print">
            <a:lum bright="-30000" contrast="48000"/>
          </a:blip>
          <a:srcRect l="26016" t="20274" r="29951" b="9998"/>
          <a:stretch>
            <a:fillRect/>
          </a:stretch>
        </p:blipFill>
        <p:spPr bwMode="auto">
          <a:xfrm>
            <a:off x="6403975" y="3362325"/>
            <a:ext cx="2740025" cy="2892425"/>
          </a:xfrm>
          <a:prstGeom prst="rect">
            <a:avLst/>
          </a:prstGeom>
          <a:noFill/>
        </p:spPr>
      </p:pic>
      <p:sp>
        <p:nvSpPr>
          <p:cNvPr id="1549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855663"/>
            <a:ext cx="5237163" cy="2057400"/>
          </a:xfrm>
          <a:noFill/>
          <a:ln/>
        </p:spPr>
        <p:txBody>
          <a:bodyPr/>
          <a:lstStyle/>
          <a:p>
            <a:pPr marL="401638" indent="-401638">
              <a:lnSpc>
                <a:spcPct val="14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sz="2200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Two lightbulbs operate at 120 V, but one has a power rating of </a:t>
            </a: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25 W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while the other has a power rating of </a:t>
            </a: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100 W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.  Which one has the greater resistance? </a:t>
            </a:r>
          </a:p>
        </p:txBody>
      </p:sp>
      <p:sp>
        <p:nvSpPr>
          <p:cNvPr id="1549318" name="Rectangle 6"/>
          <p:cNvSpPr>
            <a:spLocks noChangeArrowheads="1"/>
          </p:cNvSpPr>
          <p:nvPr/>
        </p:nvSpPr>
        <p:spPr bwMode="auto">
          <a:xfrm>
            <a:off x="5521325" y="842963"/>
            <a:ext cx="3622675" cy="222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/>
              <a:t>1)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/>
              <a:t>the 25 W bulb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/>
              <a:t>2)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/>
              <a:t>the 100 W bulb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/>
              <a:t>3)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/>
              <a:t>both have the same</a:t>
            </a: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/>
              <a:t>4)   this has nothing to do with resistance</a:t>
            </a:r>
            <a:endParaRPr 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1362" name="AutoShape 2"/>
          <p:cNvSpPr>
            <a:spLocks noChangeArrowheads="1"/>
          </p:cNvSpPr>
          <p:nvPr/>
        </p:nvSpPr>
        <p:spPr bwMode="auto">
          <a:xfrm>
            <a:off x="271463" y="3898900"/>
            <a:ext cx="5465762" cy="15430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51363" name="Rectangle 3"/>
          <p:cNvSpPr>
            <a:spLocks noChangeArrowheads="1"/>
          </p:cNvSpPr>
          <p:nvPr/>
        </p:nvSpPr>
        <p:spPr bwMode="auto">
          <a:xfrm>
            <a:off x="192088" y="3956050"/>
            <a:ext cx="5738812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30000"/>
              </a:lnSpc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</a:rPr>
              <a:t>	Since   </a:t>
            </a:r>
            <a:r>
              <a:rPr lang="en-US" sz="2000" i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 = V</a:t>
            </a:r>
            <a:r>
              <a:rPr lang="en-US" sz="2000" i="1" baseline="300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  <a:r>
              <a:rPr lang="en-US" sz="2000" i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/ R</a:t>
            </a:r>
            <a:r>
              <a:rPr lang="en-US" sz="20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en-US" sz="2000">
                <a:solidFill>
                  <a:schemeClr val="bg2"/>
                </a:solidFill>
              </a:rPr>
              <a:t>the bulb with the </a:t>
            </a:r>
            <a:r>
              <a:rPr lang="en-US" sz="200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lower power rating</a:t>
            </a:r>
            <a:r>
              <a:rPr lang="en-US" sz="2000">
                <a:solidFill>
                  <a:schemeClr val="bg2"/>
                </a:solidFill>
              </a:rPr>
              <a:t> has to have the </a:t>
            </a:r>
            <a:r>
              <a:rPr lang="en-US" sz="200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higher resistance</a:t>
            </a:r>
            <a:r>
              <a:rPr lang="en-US" sz="200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1551364" name="AutoShape 4"/>
          <p:cNvSpPr>
            <a:spLocks noChangeArrowheads="1"/>
          </p:cNvSpPr>
          <p:nvPr/>
        </p:nvSpPr>
        <p:spPr bwMode="auto">
          <a:xfrm>
            <a:off x="0" y="0"/>
            <a:ext cx="9144000" cy="3268663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51365" name="Rectangle 5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3) </a:t>
            </a:r>
            <a:r>
              <a:rPr lang="en-US" sz="2800" dirty="0" err="1" smtClean="0">
                <a:solidFill>
                  <a:schemeClr val="accent2"/>
                </a:solidFill>
              </a:rPr>
              <a:t>Lightbulbs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1551366" name="Oval 6"/>
          <p:cNvSpPr>
            <a:spLocks noChangeArrowheads="1"/>
          </p:cNvSpPr>
          <p:nvPr/>
        </p:nvSpPr>
        <p:spPr bwMode="auto">
          <a:xfrm>
            <a:off x="5400675" y="745682"/>
            <a:ext cx="3044825" cy="5715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  <p:pic>
        <p:nvPicPr>
          <p:cNvPr id="1551367" name="Picture 7" descr="FG18_015"/>
          <p:cNvPicPr>
            <a:picLocks noChangeAspect="1" noChangeArrowheads="1"/>
          </p:cNvPicPr>
          <p:nvPr/>
        </p:nvPicPr>
        <p:blipFill>
          <a:blip r:embed="rId3" cstate="print">
            <a:lum bright="-30000" contrast="48000"/>
          </a:blip>
          <a:srcRect l="26016" t="20274" r="29951" b="9998"/>
          <a:stretch>
            <a:fillRect/>
          </a:stretch>
        </p:blipFill>
        <p:spPr bwMode="auto">
          <a:xfrm>
            <a:off x="6403975" y="3362325"/>
            <a:ext cx="2740025" cy="2892425"/>
          </a:xfrm>
          <a:prstGeom prst="rect">
            <a:avLst/>
          </a:prstGeom>
          <a:noFill/>
        </p:spPr>
      </p:pic>
      <p:sp>
        <p:nvSpPr>
          <p:cNvPr id="1551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0" y="855663"/>
            <a:ext cx="5237163" cy="2057400"/>
          </a:xfrm>
          <a:noFill/>
          <a:ln/>
        </p:spPr>
        <p:txBody>
          <a:bodyPr/>
          <a:lstStyle/>
          <a:p>
            <a:pPr marL="401638" indent="-401638">
              <a:lnSpc>
                <a:spcPct val="14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sz="2200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Two lightbulbs operate at 120 V, but one has a power rating of </a:t>
            </a: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25 W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while the other has a power rating of </a:t>
            </a: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100 W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.  Which one has the greater resistance? </a:t>
            </a:r>
          </a:p>
        </p:txBody>
      </p:sp>
      <p:sp>
        <p:nvSpPr>
          <p:cNvPr id="1551369" name="Rectangle 9"/>
          <p:cNvSpPr>
            <a:spLocks noChangeArrowheads="1"/>
          </p:cNvSpPr>
          <p:nvPr/>
        </p:nvSpPr>
        <p:spPr bwMode="auto">
          <a:xfrm>
            <a:off x="5521325" y="842963"/>
            <a:ext cx="3622675" cy="222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 dirty="0"/>
              <a:t>1)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dirty="0"/>
              <a:t>the 25 W bulb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 dirty="0"/>
              <a:t>2)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dirty="0"/>
              <a:t>the 100 W bulb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 dirty="0"/>
              <a:t>3)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dirty="0"/>
              <a:t>both have the same</a:t>
            </a:r>
          </a:p>
          <a:p>
            <a:pPr marL="285750" indent="-285750">
              <a:lnSpc>
                <a:spcPct val="110000"/>
              </a:lnSpc>
              <a:spcBef>
                <a:spcPct val="50000"/>
              </a:spcBef>
            </a:pPr>
            <a:r>
              <a:rPr lang="en-US" sz="2000" dirty="0"/>
              <a:t>4)   this has nothing to do with resistance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51370" name="Text Box 10"/>
          <p:cNvSpPr txBox="1">
            <a:spLocks noChangeArrowheads="1"/>
          </p:cNvSpPr>
          <p:nvPr/>
        </p:nvSpPr>
        <p:spPr bwMode="auto">
          <a:xfrm>
            <a:off x="0" y="6161088"/>
            <a:ext cx="6378575" cy="406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Which one carries the greater current?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3410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53411" name="Rectangle 3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4)</a:t>
            </a:r>
            <a:r>
              <a:rPr lang="en-US" sz="2800" i="1" dirty="0">
                <a:solidFill>
                  <a:srgbClr val="000000"/>
                </a:solidFill>
                <a:effectLst/>
              </a:rPr>
              <a:t>	</a:t>
            </a:r>
            <a:r>
              <a:rPr lang="en-US" sz="2800" dirty="0">
                <a:solidFill>
                  <a:schemeClr val="accent2"/>
                </a:solidFill>
              </a:rPr>
              <a:t>Space Heaters I</a:t>
            </a:r>
          </a:p>
        </p:txBody>
      </p:sp>
      <p:sp>
        <p:nvSpPr>
          <p:cNvPr id="1553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79400" y="839788"/>
            <a:ext cx="4694238" cy="2395537"/>
          </a:xfrm>
          <a:noFill/>
          <a:ln/>
        </p:spPr>
        <p:txBody>
          <a:bodyPr/>
          <a:lstStyle/>
          <a:p>
            <a:pPr marL="401638" indent="-401638">
              <a:lnSpc>
                <a:spcPct val="13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sz="2200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Two space heaters in your living room are operated at 120 V.  Heater 1 has 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twice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the resistance of heater 2.  Which one will give off more heat?</a:t>
            </a:r>
          </a:p>
        </p:txBody>
      </p:sp>
      <p:sp>
        <p:nvSpPr>
          <p:cNvPr id="1553413" name="Rectangle 5"/>
          <p:cNvSpPr>
            <a:spLocks noChangeArrowheads="1"/>
          </p:cNvSpPr>
          <p:nvPr/>
        </p:nvSpPr>
        <p:spPr bwMode="auto">
          <a:xfrm>
            <a:off x="5240338" y="1104900"/>
            <a:ext cx="36830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ct val="50000"/>
              </a:spcBef>
            </a:pPr>
            <a:r>
              <a:rPr lang="en-US" sz="2000"/>
              <a:t>1)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/>
              <a:t>heater 1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120000"/>
              </a:lnSpc>
              <a:spcBef>
                <a:spcPct val="50000"/>
              </a:spcBef>
            </a:pPr>
            <a:r>
              <a:rPr lang="en-US" sz="2000"/>
              <a:t>2)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/>
              <a:t>heater 2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120000"/>
              </a:lnSpc>
              <a:spcBef>
                <a:spcPct val="50000"/>
              </a:spcBef>
            </a:pPr>
            <a:r>
              <a:rPr lang="en-US" sz="2000"/>
              <a:t>3)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/>
              <a:t>both equally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5458" name="AutoShape 2"/>
          <p:cNvSpPr>
            <a:spLocks noChangeArrowheads="1"/>
          </p:cNvSpPr>
          <p:nvPr/>
        </p:nvSpPr>
        <p:spPr bwMode="auto">
          <a:xfrm>
            <a:off x="1131888" y="3995738"/>
            <a:ext cx="6951662" cy="16827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55459" name="Rectangle 3"/>
          <p:cNvSpPr>
            <a:spLocks noChangeArrowheads="1"/>
          </p:cNvSpPr>
          <p:nvPr/>
        </p:nvSpPr>
        <p:spPr bwMode="auto">
          <a:xfrm>
            <a:off x="1009650" y="4033838"/>
            <a:ext cx="705802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</a:rPr>
              <a:t>	Using </a:t>
            </a:r>
            <a:r>
              <a:rPr lang="en-US" sz="2000" i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 = V</a:t>
            </a:r>
            <a:r>
              <a:rPr lang="en-US" sz="2000" i="1" baseline="300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  <a:r>
              <a:rPr lang="en-US" sz="2000" i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/ R,</a:t>
            </a:r>
            <a:r>
              <a:rPr lang="en-US" sz="20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000">
                <a:solidFill>
                  <a:schemeClr val="bg2"/>
                </a:solidFill>
              </a:rPr>
              <a:t>the heater with the </a:t>
            </a:r>
            <a:r>
              <a:rPr lang="en-US" sz="200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smaller resistance</a:t>
            </a:r>
            <a:r>
              <a:rPr lang="en-US" sz="2000">
                <a:solidFill>
                  <a:schemeClr val="bg2"/>
                </a:solidFill>
              </a:rPr>
              <a:t> will have the </a:t>
            </a:r>
            <a:r>
              <a:rPr lang="en-US" sz="200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larger power</a:t>
            </a:r>
            <a:r>
              <a:rPr lang="en-US" sz="2000">
                <a:solidFill>
                  <a:schemeClr val="bg2"/>
                </a:solidFill>
              </a:rPr>
              <a:t> output.  Thus, heater 2 will give off more heat.</a:t>
            </a:r>
            <a:r>
              <a:rPr lang="en-US">
                <a:solidFill>
                  <a:schemeClr val="bg2"/>
                </a:solidFill>
              </a:rPr>
              <a:t> </a:t>
            </a:r>
            <a:endParaRPr lang="en-US" sz="2000">
              <a:solidFill>
                <a:schemeClr val="bg2"/>
              </a:solidFill>
            </a:endParaRPr>
          </a:p>
        </p:txBody>
      </p:sp>
      <p:sp>
        <p:nvSpPr>
          <p:cNvPr id="1555460" name="AutoShape 4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55461" name="Rectangle 5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4)</a:t>
            </a:r>
            <a:r>
              <a:rPr lang="en-US" sz="2800" i="1" dirty="0">
                <a:solidFill>
                  <a:srgbClr val="000000"/>
                </a:solidFill>
                <a:effectLst/>
              </a:rPr>
              <a:t>	</a:t>
            </a:r>
            <a:r>
              <a:rPr lang="en-US" sz="2800" dirty="0">
                <a:solidFill>
                  <a:schemeClr val="accent2"/>
                </a:solidFill>
              </a:rPr>
              <a:t>Space Heaters I</a:t>
            </a:r>
          </a:p>
        </p:txBody>
      </p:sp>
      <p:sp>
        <p:nvSpPr>
          <p:cNvPr id="1555462" name="Oval 6"/>
          <p:cNvSpPr>
            <a:spLocks noChangeArrowheads="1"/>
          </p:cNvSpPr>
          <p:nvPr/>
        </p:nvSpPr>
        <p:spPr bwMode="auto">
          <a:xfrm>
            <a:off x="5143500" y="1597025"/>
            <a:ext cx="2079625" cy="56673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5554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79400" y="839788"/>
            <a:ext cx="4694238" cy="2395537"/>
          </a:xfrm>
          <a:noFill/>
          <a:ln/>
        </p:spPr>
        <p:txBody>
          <a:bodyPr/>
          <a:lstStyle/>
          <a:p>
            <a:pPr marL="401638" indent="-401638">
              <a:lnSpc>
                <a:spcPct val="13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sz="2200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Two space heaters in your living room are operated at 120 V.  Heater 1 has 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twice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the resistance of heater 2.  Which one will give off more heat?</a:t>
            </a:r>
          </a:p>
        </p:txBody>
      </p:sp>
      <p:sp>
        <p:nvSpPr>
          <p:cNvPr id="1555464" name="Rectangle 8"/>
          <p:cNvSpPr>
            <a:spLocks noChangeArrowheads="1"/>
          </p:cNvSpPr>
          <p:nvPr/>
        </p:nvSpPr>
        <p:spPr bwMode="auto">
          <a:xfrm>
            <a:off x="5240338" y="1104900"/>
            <a:ext cx="36830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ct val="50000"/>
              </a:spcBef>
            </a:pPr>
            <a:r>
              <a:rPr lang="en-US" sz="2000"/>
              <a:t>1)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/>
              <a:t>heater 1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120000"/>
              </a:lnSpc>
              <a:spcBef>
                <a:spcPct val="50000"/>
              </a:spcBef>
            </a:pPr>
            <a:r>
              <a:rPr lang="en-US" sz="2000"/>
              <a:t>2)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/>
              <a:t>heater 2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lnSpc>
                <a:spcPct val="120000"/>
              </a:lnSpc>
              <a:spcBef>
                <a:spcPct val="50000"/>
              </a:spcBef>
            </a:pPr>
            <a:r>
              <a:rPr lang="en-US" sz="2000"/>
              <a:t>3)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/>
              <a:t>both equally</a:t>
            </a:r>
          </a:p>
        </p:txBody>
      </p:sp>
      <p:sp>
        <p:nvSpPr>
          <p:cNvPr id="1555465" name="Text Box 9"/>
          <p:cNvSpPr txBox="1">
            <a:spLocks noChangeArrowheads="1"/>
          </p:cNvSpPr>
          <p:nvPr/>
        </p:nvSpPr>
        <p:spPr bwMode="auto">
          <a:xfrm>
            <a:off x="714375" y="6049963"/>
            <a:ext cx="6378575" cy="406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Follow-up:</a:t>
            </a: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Which one carries the greater current?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8802" name="AutoShape 2"/>
          <p:cNvSpPr>
            <a:spLocks noChangeArrowheads="1"/>
          </p:cNvSpPr>
          <p:nvPr/>
        </p:nvSpPr>
        <p:spPr bwMode="auto">
          <a:xfrm>
            <a:off x="0" y="0"/>
            <a:ext cx="9144000" cy="3349625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68803" name="Rectangle 3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05021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dirty="0" smtClean="0"/>
              <a:t>5)</a:t>
            </a:r>
            <a:r>
              <a:rPr lang="en-US" sz="2800" i="1" dirty="0"/>
              <a:t>	</a:t>
            </a:r>
            <a:r>
              <a:rPr lang="en-US" sz="2800" dirty="0">
                <a:solidFill>
                  <a:schemeClr val="accent2"/>
                </a:solidFill>
              </a:rPr>
              <a:t>Series Resistors I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94225" y="3887788"/>
            <a:ext cx="4549775" cy="1724025"/>
            <a:chOff x="2596" y="2338"/>
            <a:chExt cx="2866" cy="1086"/>
          </a:xfrm>
        </p:grpSpPr>
        <p:sp>
          <p:nvSpPr>
            <p:cNvPr id="1868805" name="Rectangle 5"/>
            <p:cNvSpPr>
              <a:spLocks noChangeArrowheads="1"/>
            </p:cNvSpPr>
            <p:nvPr/>
          </p:nvSpPr>
          <p:spPr bwMode="auto">
            <a:xfrm>
              <a:off x="2596" y="2338"/>
              <a:ext cx="2866" cy="1086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68806" name="Rectangle 6"/>
            <p:cNvSpPr>
              <a:spLocks noChangeArrowheads="1"/>
            </p:cNvSpPr>
            <p:nvPr/>
          </p:nvSpPr>
          <p:spPr bwMode="auto">
            <a:xfrm>
              <a:off x="2866" y="2499"/>
              <a:ext cx="2326" cy="53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785" y="2429"/>
              <a:ext cx="468" cy="133"/>
              <a:chOff x="3655" y="3265"/>
              <a:chExt cx="468" cy="133"/>
            </a:xfrm>
          </p:grpSpPr>
          <p:sp>
            <p:nvSpPr>
              <p:cNvPr id="1868808" name="Rectangle 8"/>
              <p:cNvSpPr>
                <a:spLocks noChangeArrowheads="1"/>
              </p:cNvSpPr>
              <p:nvPr/>
            </p:nvSpPr>
            <p:spPr bwMode="white">
              <a:xfrm>
                <a:off x="3690" y="3285"/>
                <a:ext cx="396" cy="92"/>
              </a:xfrm>
              <a:prstGeom prst="rect">
                <a:avLst/>
              </a:prstGeom>
              <a:solidFill>
                <a:srgbClr val="000089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68809" name="Rectangle 9"/>
              <p:cNvSpPr>
                <a:spLocks noChangeArrowheads="1"/>
              </p:cNvSpPr>
              <p:nvPr/>
            </p:nvSpPr>
            <p:spPr bwMode="white">
              <a:xfrm>
                <a:off x="3694" y="3285"/>
                <a:ext cx="396" cy="92"/>
              </a:xfrm>
              <a:prstGeom prst="rect">
                <a:avLst/>
              </a:prstGeom>
              <a:solidFill>
                <a:srgbClr val="000080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68810" name="Freeform 10"/>
              <p:cNvSpPr>
                <a:spLocks/>
              </p:cNvSpPr>
              <p:nvPr/>
            </p:nvSpPr>
            <p:spPr bwMode="auto">
              <a:xfrm>
                <a:off x="3655" y="3265"/>
                <a:ext cx="468" cy="133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78" y="95"/>
                  </a:cxn>
                  <a:cxn ang="0">
                    <a:pos x="166" y="0"/>
                  </a:cxn>
                  <a:cxn ang="0">
                    <a:pos x="356" y="192"/>
                  </a:cxn>
                  <a:cxn ang="0">
                    <a:pos x="552" y="2"/>
                  </a:cxn>
                  <a:cxn ang="0">
                    <a:pos x="742" y="192"/>
                  </a:cxn>
                  <a:cxn ang="0">
                    <a:pos x="932" y="2"/>
                  </a:cxn>
                  <a:cxn ang="0">
                    <a:pos x="1124" y="192"/>
                  </a:cxn>
                  <a:cxn ang="0">
                    <a:pos x="1209" y="95"/>
                  </a:cxn>
                  <a:cxn ang="0">
                    <a:pos x="1293" y="95"/>
                  </a:cxn>
                </a:cxnLst>
                <a:rect l="0" t="0" r="r" b="b"/>
                <a:pathLst>
                  <a:path w="1293" h="192">
                    <a:moveTo>
                      <a:pt x="0" y="95"/>
                    </a:moveTo>
                    <a:lnTo>
                      <a:pt x="78" y="95"/>
                    </a:lnTo>
                    <a:lnTo>
                      <a:pt x="166" y="0"/>
                    </a:lnTo>
                    <a:lnTo>
                      <a:pt x="356" y="192"/>
                    </a:lnTo>
                    <a:lnTo>
                      <a:pt x="552" y="2"/>
                    </a:lnTo>
                    <a:lnTo>
                      <a:pt x="742" y="192"/>
                    </a:lnTo>
                    <a:lnTo>
                      <a:pt x="932" y="2"/>
                    </a:lnTo>
                    <a:lnTo>
                      <a:pt x="1124" y="192"/>
                    </a:lnTo>
                    <a:lnTo>
                      <a:pt x="1209" y="95"/>
                    </a:lnTo>
                    <a:lnTo>
                      <a:pt x="1293" y="95"/>
                    </a:ln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868811" name="Rectangle 11"/>
            <p:cNvSpPr>
              <a:spLocks noChangeArrowheads="1"/>
            </p:cNvSpPr>
            <p:nvPr/>
          </p:nvSpPr>
          <p:spPr bwMode="gray">
            <a:xfrm>
              <a:off x="3954" y="2915"/>
              <a:ext cx="77" cy="232"/>
            </a:xfrm>
            <a:prstGeom prst="rect">
              <a:avLst/>
            </a:prstGeom>
            <a:solidFill>
              <a:srgbClr val="000066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68812" name="Line 12"/>
            <p:cNvSpPr>
              <a:spLocks noChangeShapeType="1"/>
            </p:cNvSpPr>
            <p:nvPr/>
          </p:nvSpPr>
          <p:spPr bwMode="auto">
            <a:xfrm>
              <a:off x="3935" y="2915"/>
              <a:ext cx="0" cy="232"/>
            </a:xfrm>
            <a:prstGeom prst="line">
              <a:avLst/>
            </a:prstGeom>
            <a:noFill/>
            <a:ln w="952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68813" name="Line 13"/>
            <p:cNvSpPr>
              <a:spLocks noChangeShapeType="1"/>
            </p:cNvSpPr>
            <p:nvPr/>
          </p:nvSpPr>
          <p:spPr bwMode="auto">
            <a:xfrm>
              <a:off x="4049" y="2825"/>
              <a:ext cx="0" cy="41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3014" y="2429"/>
              <a:ext cx="468" cy="133"/>
              <a:chOff x="3655" y="3265"/>
              <a:chExt cx="468" cy="133"/>
            </a:xfrm>
          </p:grpSpPr>
          <p:sp>
            <p:nvSpPr>
              <p:cNvPr id="1868815" name="Rectangle 15"/>
              <p:cNvSpPr>
                <a:spLocks noChangeArrowheads="1"/>
              </p:cNvSpPr>
              <p:nvPr/>
            </p:nvSpPr>
            <p:spPr bwMode="white">
              <a:xfrm>
                <a:off x="3690" y="3285"/>
                <a:ext cx="396" cy="92"/>
              </a:xfrm>
              <a:prstGeom prst="rect">
                <a:avLst/>
              </a:prstGeom>
              <a:solidFill>
                <a:srgbClr val="000089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68816" name="Rectangle 16"/>
              <p:cNvSpPr>
                <a:spLocks noChangeArrowheads="1"/>
              </p:cNvSpPr>
              <p:nvPr/>
            </p:nvSpPr>
            <p:spPr bwMode="white">
              <a:xfrm>
                <a:off x="3694" y="3285"/>
                <a:ext cx="396" cy="92"/>
              </a:xfrm>
              <a:prstGeom prst="rect">
                <a:avLst/>
              </a:prstGeom>
              <a:solidFill>
                <a:srgbClr val="000080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68817" name="Freeform 17"/>
              <p:cNvSpPr>
                <a:spLocks/>
              </p:cNvSpPr>
              <p:nvPr/>
            </p:nvSpPr>
            <p:spPr bwMode="auto">
              <a:xfrm>
                <a:off x="3655" y="3265"/>
                <a:ext cx="468" cy="133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78" y="95"/>
                  </a:cxn>
                  <a:cxn ang="0">
                    <a:pos x="166" y="0"/>
                  </a:cxn>
                  <a:cxn ang="0">
                    <a:pos x="356" y="192"/>
                  </a:cxn>
                  <a:cxn ang="0">
                    <a:pos x="552" y="2"/>
                  </a:cxn>
                  <a:cxn ang="0">
                    <a:pos x="742" y="192"/>
                  </a:cxn>
                  <a:cxn ang="0">
                    <a:pos x="932" y="2"/>
                  </a:cxn>
                  <a:cxn ang="0">
                    <a:pos x="1124" y="192"/>
                  </a:cxn>
                  <a:cxn ang="0">
                    <a:pos x="1209" y="95"/>
                  </a:cxn>
                  <a:cxn ang="0">
                    <a:pos x="1293" y="95"/>
                  </a:cxn>
                </a:cxnLst>
                <a:rect l="0" t="0" r="r" b="b"/>
                <a:pathLst>
                  <a:path w="1293" h="192">
                    <a:moveTo>
                      <a:pt x="0" y="95"/>
                    </a:moveTo>
                    <a:lnTo>
                      <a:pt x="78" y="95"/>
                    </a:lnTo>
                    <a:lnTo>
                      <a:pt x="166" y="0"/>
                    </a:lnTo>
                    <a:lnTo>
                      <a:pt x="356" y="192"/>
                    </a:lnTo>
                    <a:lnTo>
                      <a:pt x="552" y="2"/>
                    </a:lnTo>
                    <a:lnTo>
                      <a:pt x="742" y="192"/>
                    </a:lnTo>
                    <a:lnTo>
                      <a:pt x="932" y="2"/>
                    </a:lnTo>
                    <a:lnTo>
                      <a:pt x="1124" y="192"/>
                    </a:lnTo>
                    <a:lnTo>
                      <a:pt x="1209" y="95"/>
                    </a:lnTo>
                    <a:lnTo>
                      <a:pt x="1293" y="95"/>
                    </a:ln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4556" y="2428"/>
              <a:ext cx="468" cy="133"/>
              <a:chOff x="3655" y="3265"/>
              <a:chExt cx="468" cy="133"/>
            </a:xfrm>
          </p:grpSpPr>
          <p:sp>
            <p:nvSpPr>
              <p:cNvPr id="1868819" name="Rectangle 19"/>
              <p:cNvSpPr>
                <a:spLocks noChangeArrowheads="1"/>
              </p:cNvSpPr>
              <p:nvPr/>
            </p:nvSpPr>
            <p:spPr bwMode="white">
              <a:xfrm>
                <a:off x="3690" y="3285"/>
                <a:ext cx="396" cy="92"/>
              </a:xfrm>
              <a:prstGeom prst="rect">
                <a:avLst/>
              </a:prstGeom>
              <a:solidFill>
                <a:srgbClr val="000089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68820" name="Rectangle 20"/>
              <p:cNvSpPr>
                <a:spLocks noChangeArrowheads="1"/>
              </p:cNvSpPr>
              <p:nvPr/>
            </p:nvSpPr>
            <p:spPr bwMode="white">
              <a:xfrm>
                <a:off x="3694" y="3285"/>
                <a:ext cx="396" cy="92"/>
              </a:xfrm>
              <a:prstGeom prst="rect">
                <a:avLst/>
              </a:prstGeom>
              <a:solidFill>
                <a:srgbClr val="000080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68821" name="Freeform 21"/>
              <p:cNvSpPr>
                <a:spLocks/>
              </p:cNvSpPr>
              <p:nvPr/>
            </p:nvSpPr>
            <p:spPr bwMode="auto">
              <a:xfrm>
                <a:off x="3655" y="3265"/>
                <a:ext cx="468" cy="133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78" y="95"/>
                  </a:cxn>
                  <a:cxn ang="0">
                    <a:pos x="166" y="0"/>
                  </a:cxn>
                  <a:cxn ang="0">
                    <a:pos x="356" y="192"/>
                  </a:cxn>
                  <a:cxn ang="0">
                    <a:pos x="552" y="2"/>
                  </a:cxn>
                  <a:cxn ang="0">
                    <a:pos x="742" y="192"/>
                  </a:cxn>
                  <a:cxn ang="0">
                    <a:pos x="932" y="2"/>
                  </a:cxn>
                  <a:cxn ang="0">
                    <a:pos x="1124" y="192"/>
                  </a:cxn>
                  <a:cxn ang="0">
                    <a:pos x="1209" y="95"/>
                  </a:cxn>
                  <a:cxn ang="0">
                    <a:pos x="1293" y="95"/>
                  </a:cxn>
                </a:cxnLst>
                <a:rect l="0" t="0" r="r" b="b"/>
                <a:pathLst>
                  <a:path w="1293" h="192">
                    <a:moveTo>
                      <a:pt x="0" y="95"/>
                    </a:moveTo>
                    <a:lnTo>
                      <a:pt x="78" y="95"/>
                    </a:lnTo>
                    <a:lnTo>
                      <a:pt x="166" y="0"/>
                    </a:lnTo>
                    <a:lnTo>
                      <a:pt x="356" y="192"/>
                    </a:lnTo>
                    <a:lnTo>
                      <a:pt x="552" y="2"/>
                    </a:lnTo>
                    <a:lnTo>
                      <a:pt x="742" y="192"/>
                    </a:lnTo>
                    <a:lnTo>
                      <a:pt x="932" y="2"/>
                    </a:lnTo>
                    <a:lnTo>
                      <a:pt x="1124" y="192"/>
                    </a:lnTo>
                    <a:lnTo>
                      <a:pt x="1209" y="95"/>
                    </a:lnTo>
                    <a:lnTo>
                      <a:pt x="1293" y="95"/>
                    </a:ln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868822" name="Text Box 22"/>
            <p:cNvSpPr txBox="1">
              <a:spLocks noChangeArrowheads="1"/>
            </p:cNvSpPr>
            <p:nvPr/>
          </p:nvSpPr>
          <p:spPr bwMode="auto">
            <a:xfrm>
              <a:off x="4088" y="3112"/>
              <a:ext cx="3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chemeClr val="accent1"/>
                  </a:solidFill>
                </a:rPr>
                <a:t>9 V</a:t>
              </a:r>
            </a:p>
          </p:txBody>
        </p:sp>
      </p:grpSp>
      <p:sp>
        <p:nvSpPr>
          <p:cNvPr id="1868823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0" y="931863"/>
            <a:ext cx="5362575" cy="2093912"/>
          </a:xfrm>
          <a:noFill/>
          <a:ln/>
        </p:spPr>
        <p:txBody>
          <a:bodyPr/>
          <a:lstStyle/>
          <a:p>
            <a:pPr marL="401638" indent="-401638">
              <a:lnSpc>
                <a:spcPct val="140000"/>
              </a:lnSpc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Assume that the voltage of the battery is </a:t>
            </a: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 V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and that the three resistors are </a:t>
            </a: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identical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. What is the potential difference across each resistor?</a:t>
            </a:r>
          </a:p>
          <a:p>
            <a:pPr marL="401638" indent="-401638">
              <a:lnSpc>
                <a:spcPct val="140000"/>
              </a:lnSpc>
              <a:spcBef>
                <a:spcPct val="50000"/>
              </a:spcBef>
            </a:pPr>
            <a:endParaRPr lang="en-US" sz="1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68824" name="Rectangle 24"/>
          <p:cNvSpPr>
            <a:spLocks noChangeArrowheads="1"/>
          </p:cNvSpPr>
          <p:nvPr/>
        </p:nvSpPr>
        <p:spPr bwMode="auto">
          <a:xfrm>
            <a:off x="5356225" y="760413"/>
            <a:ext cx="37877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12 V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2)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zero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3)</a:t>
            </a: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>
                <a:solidFill>
                  <a:schemeClr val="tx2"/>
                </a:solidFill>
              </a:rPr>
              <a:t>3 V</a:t>
            </a: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4)   4 V</a:t>
            </a: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5)  you need to know the actual value of </a:t>
            </a:r>
            <a:r>
              <a:rPr lang="en-US" sz="2000" b="1" i="1">
                <a:solidFill>
                  <a:schemeClr val="tx2"/>
                </a:solidFill>
              </a:rPr>
              <a:t>R</a:t>
            </a:r>
            <a:endParaRPr lang="en-US" sz="2000" b="1" i="1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LECT111">
  <a:themeElements>
    <a:clrScheme name="">
      <a:dk1>
        <a:srgbClr val="000040"/>
      </a:dk1>
      <a:lt1>
        <a:srgbClr val="FFFFFF"/>
      </a:lt1>
      <a:dk2>
        <a:srgbClr val="000080"/>
      </a:dk2>
      <a:lt2>
        <a:srgbClr val="FAFD00"/>
      </a:lt2>
      <a:accent1>
        <a:srgbClr val="00FF00"/>
      </a:accent1>
      <a:accent2>
        <a:srgbClr val="00FFFF"/>
      </a:accent2>
      <a:accent3>
        <a:srgbClr val="AAAAC0"/>
      </a:accent3>
      <a:accent4>
        <a:srgbClr val="DADADA"/>
      </a:accent4>
      <a:accent5>
        <a:srgbClr val="AAFFAA"/>
      </a:accent5>
      <a:accent6>
        <a:srgbClr val="00E7E7"/>
      </a:accent6>
      <a:hlink>
        <a:srgbClr val="FF00FF"/>
      </a:hlink>
      <a:folHlink>
        <a:srgbClr val="8080FF"/>
      </a:folHlink>
    </a:clrScheme>
    <a:fontScheme name="LECT1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11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11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C:\MSOFFICE\Templates\LECT111.pot</Template>
  <TotalTime>4</TotalTime>
  <Pages>32</Pages>
  <Words>1148</Words>
  <Application>Microsoft Office PowerPoint</Application>
  <PresentationFormat>On-screen Show (4:3)</PresentationFormat>
  <Paragraphs>339</Paragraphs>
  <Slides>32</Slides>
  <Notes>32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Times New Roman</vt:lpstr>
      <vt:lpstr>Arial</vt:lpstr>
      <vt:lpstr>Monotype Sorts</vt:lpstr>
      <vt:lpstr>Symbol</vt:lpstr>
      <vt:lpstr>LECT111</vt:lpstr>
      <vt:lpstr>Microsoft Photo Editor 3.0 Photo</vt:lpstr>
      <vt:lpstr>1) Connect the Battery </vt:lpstr>
      <vt:lpstr>1) Connect the Battery </vt:lpstr>
      <vt:lpstr>2) Dimmer </vt:lpstr>
      <vt:lpstr>2) Dimmer </vt:lpstr>
      <vt:lpstr>3) Lightbulbs</vt:lpstr>
      <vt:lpstr>3) Lightbulbs</vt:lpstr>
      <vt:lpstr>4) Space Heaters I</vt:lpstr>
      <vt:lpstr>4) Space Heaters I</vt:lpstr>
      <vt:lpstr>5) Series Resistors I</vt:lpstr>
      <vt:lpstr>5) Series Resistors I</vt:lpstr>
      <vt:lpstr>6) Series Resistors II</vt:lpstr>
      <vt:lpstr>6) Series Resistors II</vt:lpstr>
      <vt:lpstr>7) Parallel Resistors I</vt:lpstr>
      <vt:lpstr>7) Parallel Resistors I</vt:lpstr>
      <vt:lpstr>8) Parallel Resistors II</vt:lpstr>
      <vt:lpstr>8) Parallel Resistors II</vt:lpstr>
      <vt:lpstr>9) Short Circuit</vt:lpstr>
      <vt:lpstr>9) Short Circuit</vt:lpstr>
      <vt:lpstr>10) Short Circuit II</vt:lpstr>
      <vt:lpstr>10) Short Circuit II</vt:lpstr>
      <vt:lpstr>11) Circuits I</vt:lpstr>
      <vt:lpstr>11) Circuits I</vt:lpstr>
      <vt:lpstr>12) Circuits II</vt:lpstr>
      <vt:lpstr>12) Circuits II</vt:lpstr>
      <vt:lpstr>13) More Circuits I</vt:lpstr>
      <vt:lpstr>13) More Circuits I</vt:lpstr>
      <vt:lpstr>14)  More Circuits II</vt:lpstr>
      <vt:lpstr>Slide 28</vt:lpstr>
      <vt:lpstr>15)  Even More Circuits</vt:lpstr>
      <vt:lpstr>15) Even More Circuits</vt:lpstr>
      <vt:lpstr>16) Junction Rule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Chap. 18 Conceptual Modules Giancoli</dc:title>
  <dc:creator>C. Bennhold and J. Feldman</dc:creator>
  <cp:keywords/>
  <dc:description/>
  <cp:lastModifiedBy>Matt</cp:lastModifiedBy>
  <cp:revision>8803350</cp:revision>
  <cp:lastPrinted>1994-12-14T22:48:06Z</cp:lastPrinted>
  <dcterms:created xsi:type="dcterms:W3CDTF">1994-12-12T15:55:06Z</dcterms:created>
  <dcterms:modified xsi:type="dcterms:W3CDTF">2011-04-20T04:47:28Z</dcterms:modified>
</cp:coreProperties>
</file>